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0"/>
  </p:notesMasterIdLst>
  <p:handoutMasterIdLst>
    <p:handoutMasterId r:id="rId31"/>
  </p:handoutMasterIdLst>
  <p:sldIdLst>
    <p:sldId id="256" r:id="rId3"/>
    <p:sldId id="266" r:id="rId4"/>
    <p:sldId id="292" r:id="rId5"/>
    <p:sldId id="295" r:id="rId6"/>
    <p:sldId id="257" r:id="rId7"/>
    <p:sldId id="262" r:id="rId8"/>
    <p:sldId id="276" r:id="rId9"/>
    <p:sldId id="286" r:id="rId10"/>
    <p:sldId id="259" r:id="rId11"/>
    <p:sldId id="261" r:id="rId12"/>
    <p:sldId id="278" r:id="rId13"/>
    <p:sldId id="263" r:id="rId14"/>
    <p:sldId id="279" r:id="rId15"/>
    <p:sldId id="301" r:id="rId16"/>
    <p:sldId id="300" r:id="rId17"/>
    <p:sldId id="299" r:id="rId18"/>
    <p:sldId id="264" r:id="rId19"/>
    <p:sldId id="308" r:id="rId20"/>
    <p:sldId id="307" r:id="rId21"/>
    <p:sldId id="284" r:id="rId22"/>
    <p:sldId id="285" r:id="rId23"/>
    <p:sldId id="302" r:id="rId24"/>
    <p:sldId id="303" r:id="rId25"/>
    <p:sldId id="304" r:id="rId26"/>
    <p:sldId id="305" r:id="rId27"/>
    <p:sldId id="310" r:id="rId28"/>
    <p:sldId id="30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127" autoAdjust="0"/>
  </p:normalViewPr>
  <p:slideViewPr>
    <p:cSldViewPr snapToGrid="0">
      <p:cViewPr>
        <p:scale>
          <a:sx n="96" d="100"/>
          <a:sy n="96" d="100"/>
        </p:scale>
        <p:origin x="-979" y="-2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2016 Majlis Ansarullah, USA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05CD3C-9184-8A4C-AC70-1A018AE8C424}" type="slidenum">
              <a:rPr lang="en-US" smtClean="0"/>
              <a:t>‹#›</a:t>
            </a:fld>
            <a:endParaRPr lang="en-US"/>
          </a:p>
        </p:txBody>
      </p:sp>
    </p:spTree>
    <p:extLst>
      <p:ext uri="{BB962C8B-B14F-4D97-AF65-F5344CB8AC3E}">
        <p14:creationId xmlns:p14="http://schemas.microsoft.com/office/powerpoint/2010/main" val="332084512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Copyright © 2016 Majlis Ansarullah, USA</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07615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22572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35853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66832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3D5F04-FEE0-40CF-A294-F27CE6E8B87C}" type="slidenum">
              <a:rPr lang="en-US" smtClean="0"/>
              <a:t>17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184853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646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91323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1866304" y="491134"/>
            <a:ext cx="5134571" cy="3795117"/>
          </a:xfrm>
          <a:prstGeom prst="rect">
            <a:avLst/>
          </a:prstGeom>
        </p:spPr>
        <p:txBody>
          <a:bodyPr lIns="91439" tIns="45719" rIns="91439" bIns="45719" anchor="t">
            <a:noAutofit/>
          </a:bodyPr>
          <a:lstStyle/>
          <a:p>
            <a:endParaRPr/>
          </a:p>
        </p:txBody>
      </p:sp>
      <p:sp>
        <p:nvSpPr>
          <p:cNvPr id="12" name="Shape 12"/>
          <p:cNvSpPr>
            <a:spLocks noGrp="1"/>
          </p:cNvSpPr>
          <p:nvPr>
            <p:ph type="title"/>
          </p:nvPr>
        </p:nvSpPr>
        <p:spPr>
          <a:xfrm>
            <a:off x="776883" y="4393406"/>
            <a:ext cx="7590235" cy="982266"/>
          </a:xfrm>
          <a:prstGeom prst="rect">
            <a:avLst/>
          </a:prstGeom>
        </p:spPr>
        <p:txBody>
          <a:bodyPr/>
          <a:lstStyle/>
          <a:p>
            <a:r>
              <a:t>Title Text</a:t>
            </a:r>
          </a:p>
        </p:txBody>
      </p:sp>
      <p:sp>
        <p:nvSpPr>
          <p:cNvPr id="13" name="Shape 13"/>
          <p:cNvSpPr>
            <a:spLocks noGrp="1"/>
          </p:cNvSpPr>
          <p:nvPr>
            <p:ph type="body" sz="quarter" idx="1"/>
          </p:nvPr>
        </p:nvSpPr>
        <p:spPr>
          <a:xfrm>
            <a:off x="776883" y="5366743"/>
            <a:ext cx="7590235" cy="767953"/>
          </a:xfrm>
          <a:prstGeom prst="rect">
            <a:avLst/>
          </a:prstGeom>
        </p:spPr>
        <p:txBody>
          <a:bodyPr/>
          <a:lstStyle>
            <a:lvl1pPr marL="0" indent="0" algn="ctr">
              <a:spcBef>
                <a:spcPts val="0"/>
              </a:spcBef>
              <a:buSzTx/>
              <a:buNone/>
              <a:defRPr sz="1371">
                <a:latin typeface="Zapfino"/>
                <a:ea typeface="Zapfino"/>
                <a:cs typeface="Zapfino"/>
                <a:sym typeface="Zapfino"/>
              </a:defRPr>
            </a:lvl1pPr>
            <a:lvl2pPr marL="0" indent="0" algn="ctr">
              <a:spcBef>
                <a:spcPts val="0"/>
              </a:spcBef>
              <a:buSzTx/>
              <a:buNone/>
              <a:defRPr sz="1371">
                <a:latin typeface="Zapfino"/>
                <a:ea typeface="Zapfino"/>
                <a:cs typeface="Zapfino"/>
                <a:sym typeface="Zapfino"/>
              </a:defRPr>
            </a:lvl2pPr>
            <a:lvl3pPr marL="0" indent="0" algn="ctr">
              <a:spcBef>
                <a:spcPts val="0"/>
              </a:spcBef>
              <a:buSzTx/>
              <a:buNone/>
              <a:defRPr sz="1371">
                <a:latin typeface="Zapfino"/>
                <a:ea typeface="Zapfino"/>
                <a:cs typeface="Zapfino"/>
                <a:sym typeface="Zapfino"/>
              </a:defRPr>
            </a:lvl3pPr>
            <a:lvl4pPr marL="0" indent="0" algn="ctr">
              <a:spcBef>
                <a:spcPts val="0"/>
              </a:spcBef>
              <a:buSzTx/>
              <a:buNone/>
              <a:defRPr sz="1371">
                <a:latin typeface="Zapfino"/>
                <a:ea typeface="Zapfino"/>
                <a:cs typeface="Zapfino"/>
                <a:sym typeface="Zapfino"/>
              </a:defRPr>
            </a:lvl4pPr>
            <a:lvl5pPr marL="0" indent="0" algn="ctr">
              <a:spcBef>
                <a:spcPts val="0"/>
              </a:spcBef>
              <a:buSzTx/>
              <a:buNone/>
              <a:defRPr sz="1371">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2156584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8"/>
              </a:buBlip>
            </a:lvl1pPr>
            <a:lvl2pPr>
              <a:buBlip>
                <a:blip r:embed="rId8"/>
              </a:buBlip>
            </a:lvl2pPr>
            <a:lvl3pPr>
              <a:buBlip>
                <a:blip r:embed="rId8"/>
              </a:buBlip>
            </a:lvl3pPr>
            <a:lvl4pPr>
              <a:buBlip>
                <a:blip r:embed="rId8"/>
              </a:buBlip>
            </a:lvl4pPr>
            <a:lvl5pPr>
              <a:buBlip>
                <a:blip r:embed="rId8"/>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Lst>
  <p:transition spd="med"/>
  <p:hf hdr="0" ftr="0" dt="0"/>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6208681"/>
            <a:ext cx="443047" cy="365125"/>
          </a:xfrm>
          <a:prstGeom prst="rect">
            <a:avLst/>
          </a:prstGeom>
        </p:spPr>
        <p:txBody>
          <a:bodyPr vert="horz" lIns="91440" tIns="45720" rIns="91440" bIns="45720" rtlCol="0" anchor="ctr"/>
          <a:lstStyle>
            <a:lvl1pPr algn="r">
              <a:defRPr sz="1200">
                <a:solidFill>
                  <a:srgbClr val="FFFFFF"/>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dirty="0" smtClean="0"/>
              <a:t>October 2016</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5" name="Slide Number Placeholder 4"/>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 name="TextBox 1"/>
          <p:cNvSpPr txBox="1"/>
          <p:nvPr/>
        </p:nvSpPr>
        <p:spPr>
          <a:xfrm>
            <a:off x="560571" y="1247367"/>
            <a:ext cx="8218420" cy="1200329"/>
          </a:xfrm>
          <a:prstGeom prst="rect">
            <a:avLst/>
          </a:prstGeom>
          <a:noFill/>
        </p:spPr>
        <p:txBody>
          <a:bodyPr wrap="square" rtlCol="0">
            <a:spAutoFit/>
          </a:bodyPr>
          <a:lstStyle/>
          <a:p>
            <a:r>
              <a:rPr lang="en-US" sz="2400" b="1" dirty="0"/>
              <a:t>Option 1</a:t>
            </a:r>
            <a:r>
              <a:rPr lang="en-US" sz="2400" b="1" dirty="0" smtClean="0"/>
              <a:t>: </a:t>
            </a:r>
            <a:r>
              <a:rPr lang="en-US" sz="2400" dirty="0" smtClean="0"/>
              <a:t>Advise him to combine his Maghrib/</a:t>
            </a:r>
            <a:r>
              <a:rPr lang="en-US" sz="2400" dirty="0" err="1" smtClean="0"/>
              <a:t>Isha</a:t>
            </a:r>
            <a:r>
              <a:rPr lang="en-US" sz="2400" dirty="0" smtClean="0"/>
              <a:t> Prayers, then work on his school homework. Save the Ijtima prep for Friday night.</a:t>
            </a:r>
            <a:endParaRPr lang="en-US" sz="2400" dirty="0"/>
          </a:p>
        </p:txBody>
      </p:sp>
      <p:sp>
        <p:nvSpPr>
          <p:cNvPr id="3" name="TextBox 2"/>
          <p:cNvSpPr txBox="1"/>
          <p:nvPr/>
        </p:nvSpPr>
        <p:spPr>
          <a:xfrm>
            <a:off x="560571" y="3617113"/>
            <a:ext cx="8058678" cy="1569660"/>
          </a:xfrm>
          <a:prstGeom prst="rect">
            <a:avLst/>
          </a:prstGeom>
          <a:noFill/>
        </p:spPr>
        <p:txBody>
          <a:bodyPr wrap="square" rtlCol="0">
            <a:spAutoFit/>
          </a:bodyPr>
          <a:lstStyle/>
          <a:p>
            <a:r>
              <a:rPr lang="en-US" sz="2400" b="1" dirty="0"/>
              <a:t>Option </a:t>
            </a:r>
            <a:r>
              <a:rPr lang="en-US" sz="2400" b="1" dirty="0" smtClean="0"/>
              <a:t>3:</a:t>
            </a:r>
            <a:r>
              <a:rPr lang="en-US" sz="2400" dirty="0" smtClean="0"/>
              <a:t> Keep to your routine of going to the masjid for Maghrib prayers. Advise him to read a portion of the Holy Qur’an, then do some Ijtima prep. The remainder of the night should go towards his school work.</a:t>
            </a:r>
            <a:endParaRPr lang="en-US" sz="2400" dirty="0"/>
          </a:p>
        </p:txBody>
      </p:sp>
      <p:sp>
        <p:nvSpPr>
          <p:cNvPr id="4" name="TextBox 3"/>
          <p:cNvSpPr txBox="1"/>
          <p:nvPr/>
        </p:nvSpPr>
        <p:spPr>
          <a:xfrm>
            <a:off x="542661" y="2466714"/>
            <a:ext cx="8058678" cy="1200329"/>
          </a:xfrm>
          <a:prstGeom prst="rect">
            <a:avLst/>
          </a:prstGeom>
          <a:noFill/>
        </p:spPr>
        <p:txBody>
          <a:bodyPr wrap="square" rtlCol="0">
            <a:spAutoFit/>
          </a:bodyPr>
          <a:lstStyle/>
          <a:p>
            <a:r>
              <a:rPr lang="en-US" sz="2400" b="1" dirty="0" smtClean="0"/>
              <a:t>Option 2: </a:t>
            </a:r>
            <a:r>
              <a:rPr lang="en-US" sz="2400" dirty="0" smtClean="0"/>
              <a:t>Advise him to separate his Maghrib/</a:t>
            </a:r>
            <a:r>
              <a:rPr lang="en-US" sz="2400" dirty="0" err="1" smtClean="0"/>
              <a:t>Isha</a:t>
            </a:r>
            <a:r>
              <a:rPr lang="en-US" sz="2400" dirty="0" smtClean="0"/>
              <a:t> Prayers, read a portion of the Holy Qur’an, and then work on his school homework. </a:t>
            </a:r>
            <a:r>
              <a:rPr lang="en-US" sz="2400" dirty="0"/>
              <a:t>Save the </a:t>
            </a:r>
            <a:r>
              <a:rPr lang="en-US" sz="2400" dirty="0" smtClean="0"/>
              <a:t>Ijtima </a:t>
            </a:r>
            <a:r>
              <a:rPr lang="en-US" sz="2400" dirty="0"/>
              <a:t>prep for Friday night.</a:t>
            </a:r>
          </a:p>
        </p:txBody>
      </p:sp>
      <p:sp>
        <p:nvSpPr>
          <p:cNvPr id="6" name="TextBox 5"/>
          <p:cNvSpPr txBox="1"/>
          <p:nvPr/>
        </p:nvSpPr>
        <p:spPr>
          <a:xfrm>
            <a:off x="669661" y="5230168"/>
            <a:ext cx="80586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Option 4</a:t>
            </a:r>
            <a:r>
              <a:rPr lang="en-US" sz="2400" b="1" dirty="0" smtClean="0"/>
              <a:t>:</a:t>
            </a:r>
            <a:r>
              <a:rPr lang="en-US" sz="2400" dirty="0" smtClean="0"/>
              <a:t> Any other response?</a:t>
            </a:r>
            <a:endParaRPr lang="en-US" sz="2400" dirty="0"/>
          </a:p>
        </p:txBody>
      </p:sp>
      <p:sp>
        <p:nvSpPr>
          <p:cNvPr id="7" name="Slide Number Placeholder 6"/>
          <p:cNvSpPr>
            <a:spLocks noGrp="1"/>
          </p:cNvSpPr>
          <p:nvPr>
            <p:ph type="sldNum" sz="quarter" idx="12"/>
          </p:nvPr>
        </p:nvSpPr>
        <p:spPr/>
        <p:txBody>
          <a:bodyPr/>
          <a:lstStyle/>
          <a:p>
            <a:fld id="{D64212AE-C6D7-4DAE-B05A-60F3647E62E0}" type="slidenum">
              <a:rPr lang="en-US" smtClean="0"/>
              <a:t>10</a:t>
            </a:fld>
            <a:endParaRPr lang="en-US"/>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2" name="Rectangle 1"/>
          <p:cNvSpPr/>
          <p:nvPr/>
        </p:nvSpPr>
        <p:spPr>
          <a:xfrm>
            <a:off x="510471" y="1200317"/>
            <a:ext cx="8123057" cy="4616648"/>
          </a:xfrm>
          <a:prstGeom prst="rect">
            <a:avLst/>
          </a:prstGeom>
        </p:spPr>
        <p:txBody>
          <a:bodyPr wrap="square">
            <a:spAutoFit/>
          </a:bodyPr>
          <a:lstStyle/>
          <a:p>
            <a:r>
              <a:rPr lang="en-US" sz="2100" dirty="0"/>
              <a:t>But it is a pity that most of the parents disregard this golden principle with the result that many children, far from being better off than their parents, are brought up, in such a condition as gives the impression of a dead baby having been born to a live person. Such parents feed and dress their children well and to some extent also mind their secular education, as it provides them with means of economic well-being, but they generally disregard their moral discipline as if it were something unimportant. On the contrary, moral training or discipline </a:t>
            </a:r>
            <a:r>
              <a:rPr lang="en-US" sz="2100" dirty="0" smtClean="0"/>
              <a:t>is </a:t>
            </a:r>
            <a:r>
              <a:rPr lang="en-US" sz="2100" dirty="0"/>
              <a:t>infinitely more important than secular education and certainly has a greater moral value and status. An educationally less qualified but morally better disciplined person endowed with qualities of industry, truthfulness, honesty, self-sacrifice and pleasing manners is far superior to the man carrying the donkey-load of knowledge but totally bereft of qualities of moral </a:t>
            </a:r>
            <a:r>
              <a:rPr lang="en-US" sz="2100" dirty="0" smtClean="0"/>
              <a:t>excellence.</a:t>
            </a:r>
            <a:endParaRPr lang="en-US" sz="2100" dirty="0"/>
          </a:p>
        </p:txBody>
      </p:sp>
      <p:sp>
        <p:nvSpPr>
          <p:cNvPr id="7" name="TextBox 6"/>
          <p:cNvSpPr txBox="1"/>
          <p:nvPr/>
        </p:nvSpPr>
        <p:spPr>
          <a:xfrm>
            <a:off x="3416759" y="437692"/>
            <a:ext cx="5780172" cy="400110"/>
          </a:xfrm>
          <a:prstGeom prst="rect">
            <a:avLst/>
          </a:prstGeom>
          <a:noFill/>
        </p:spPr>
        <p:txBody>
          <a:bodyPr wrap="none" rtlCol="0">
            <a:spAutoFit/>
          </a:bodyPr>
          <a:lstStyle/>
          <a:p>
            <a:r>
              <a:rPr lang="en-US" sz="2000" b="1" dirty="0" smtClean="0">
                <a:solidFill>
                  <a:schemeClr val="bg1"/>
                </a:solidFill>
              </a:rPr>
              <a:t>From the Writings of Hazrat Mirza Bashir Ahmad (</a:t>
            </a:r>
            <a:r>
              <a:rPr lang="en-US" sz="2000" b="1" dirty="0" err="1" smtClean="0">
                <a:solidFill>
                  <a:schemeClr val="bg1"/>
                </a:solidFill>
              </a:rPr>
              <a:t>ra</a:t>
            </a:r>
            <a:r>
              <a:rPr lang="en-US" sz="2000" b="1" dirty="0" smtClean="0">
                <a:solidFill>
                  <a:schemeClr val="bg1"/>
                </a:solidFill>
              </a:rPr>
              <a:t>)</a:t>
            </a:r>
            <a:endParaRPr lang="en-US" sz="2000" b="1" dirty="0">
              <a:solidFill>
                <a:schemeClr val="bg1"/>
              </a:solidFill>
            </a:endParaRPr>
          </a:p>
        </p:txBody>
      </p:sp>
      <p:sp>
        <p:nvSpPr>
          <p:cNvPr id="6" name="TextBox 5"/>
          <p:cNvSpPr txBox="1"/>
          <p:nvPr/>
        </p:nvSpPr>
        <p:spPr>
          <a:xfrm>
            <a:off x="3291604" y="5648175"/>
            <a:ext cx="5240088" cy="369332"/>
          </a:xfrm>
          <a:prstGeom prst="rect">
            <a:avLst/>
          </a:prstGeom>
          <a:noFill/>
        </p:spPr>
        <p:txBody>
          <a:bodyPr wrap="square" rtlCol="0" anchor="ctr">
            <a:spAutoFit/>
          </a:bodyPr>
          <a:lstStyle/>
          <a:p>
            <a:pPr algn="r"/>
            <a:r>
              <a:rPr lang="en-US" dirty="0" err="1" smtClean="0"/>
              <a:t>Qamarul</a:t>
            </a:r>
            <a:r>
              <a:rPr lang="en-US" dirty="0" smtClean="0"/>
              <a:t> </a:t>
            </a:r>
            <a:r>
              <a:rPr lang="en-US" dirty="0" err="1" smtClean="0"/>
              <a:t>Anbiya</a:t>
            </a:r>
            <a:r>
              <a:rPr lang="en-US" dirty="0" smtClean="0"/>
              <a:t> (Moon of the Prophets)</a:t>
            </a:r>
            <a:endParaRPr lang="en-US" sz="1200" dirty="0">
              <a:solidFill>
                <a:srgbClr val="FF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5420" y="1286977"/>
            <a:ext cx="3063659" cy="769441"/>
          </a:xfrm>
          <a:prstGeom prst="rect">
            <a:avLst/>
          </a:prstGeom>
          <a:noFill/>
        </p:spPr>
        <p:txBody>
          <a:bodyPr wrap="none" rtlCol="0">
            <a:spAutoFit/>
          </a:bodyPr>
          <a:lstStyle/>
          <a:p>
            <a:r>
              <a:rPr lang="en-US" sz="4400" b="1" dirty="0" smtClean="0"/>
              <a:t>Discussion II</a:t>
            </a:r>
            <a:endParaRPr lang="en-US" sz="4400" b="1" dirty="0"/>
          </a:p>
        </p:txBody>
      </p:sp>
      <p:sp>
        <p:nvSpPr>
          <p:cNvPr id="6" name="TextBox 5"/>
          <p:cNvSpPr txBox="1"/>
          <p:nvPr/>
        </p:nvSpPr>
        <p:spPr>
          <a:xfrm>
            <a:off x="4440678" y="1671697"/>
            <a:ext cx="4703322" cy="3816429"/>
          </a:xfrm>
          <a:prstGeom prst="rect">
            <a:avLst/>
          </a:prstGeom>
          <a:noFill/>
        </p:spPr>
        <p:txBody>
          <a:bodyPr wrap="square" rtlCol="0">
            <a:spAutoFit/>
          </a:bodyPr>
          <a:lstStyle/>
          <a:p>
            <a:pPr lvl="0"/>
            <a:r>
              <a:rPr lang="en-US" sz="2200" dirty="0" smtClean="0"/>
              <a:t>Your eleven-year old daughter went to bed late last night because your parents had visited for dinner and they didn’t leave until 10pm. With her school starting at 8am in the morning, your wife pleads with you not to wake her for Fajr (at 6am) in the morning. She knows your daughter will not be able to fall back to sleep after Fajr and she will be miserable for the rest of the day. How would you respond to your wife?</a:t>
            </a:r>
            <a:endParaRPr lang="en-US" sz="2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419" y="2151234"/>
            <a:ext cx="3336891" cy="3336891"/>
          </a:xfrm>
          <a:prstGeom prst="rect">
            <a:avLst/>
          </a:prstGeom>
        </p:spPr>
      </p:pic>
      <p:sp>
        <p:nvSpPr>
          <p:cNvPr id="4" name="Slide Number Placeholder 3"/>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2285044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28165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462790" y="1612002"/>
            <a:ext cx="8218420" cy="830997"/>
          </a:xfrm>
          <a:prstGeom prst="rect">
            <a:avLst/>
          </a:prstGeom>
          <a:noFill/>
        </p:spPr>
        <p:txBody>
          <a:bodyPr wrap="square" rtlCol="0">
            <a:spAutoFit/>
          </a:bodyPr>
          <a:lstStyle/>
          <a:p>
            <a:r>
              <a:rPr lang="en-US" sz="2400" b="1" dirty="0"/>
              <a:t>Option 1</a:t>
            </a:r>
            <a:r>
              <a:rPr lang="en-US" sz="2400" b="1" dirty="0" smtClean="0"/>
              <a:t>: </a:t>
            </a:r>
            <a:r>
              <a:rPr lang="en-US" sz="2400" dirty="0" smtClean="0"/>
              <a:t>Let it go this time. Commit to waking her up for Fajr the subsequent morning.</a:t>
            </a:r>
            <a:endParaRPr lang="en-US" sz="2400" dirty="0"/>
          </a:p>
        </p:txBody>
      </p:sp>
      <p:sp>
        <p:nvSpPr>
          <p:cNvPr id="7" name="TextBox 6"/>
          <p:cNvSpPr txBox="1"/>
          <p:nvPr/>
        </p:nvSpPr>
        <p:spPr>
          <a:xfrm>
            <a:off x="462790" y="3632184"/>
            <a:ext cx="8058678" cy="830997"/>
          </a:xfrm>
          <a:prstGeom prst="rect">
            <a:avLst/>
          </a:prstGeom>
          <a:noFill/>
        </p:spPr>
        <p:txBody>
          <a:bodyPr wrap="square" rtlCol="0">
            <a:spAutoFit/>
          </a:bodyPr>
          <a:lstStyle/>
          <a:p>
            <a:r>
              <a:rPr lang="en-US" sz="2400" b="1" dirty="0"/>
              <a:t>Option </a:t>
            </a:r>
            <a:r>
              <a:rPr lang="en-US" sz="2400" b="1" dirty="0" smtClean="0"/>
              <a:t>3:</a:t>
            </a:r>
            <a:r>
              <a:rPr lang="en-US" sz="2400" dirty="0" smtClean="0"/>
              <a:t> Tell your wife you plan to wake your daughter as you normally do, on time.</a:t>
            </a:r>
            <a:endParaRPr lang="en-US" sz="2400" dirty="0"/>
          </a:p>
        </p:txBody>
      </p:sp>
      <p:sp>
        <p:nvSpPr>
          <p:cNvPr id="8" name="TextBox 7"/>
          <p:cNvSpPr txBox="1"/>
          <p:nvPr/>
        </p:nvSpPr>
        <p:spPr>
          <a:xfrm>
            <a:off x="462790" y="2622093"/>
            <a:ext cx="8058678" cy="830997"/>
          </a:xfrm>
          <a:prstGeom prst="rect">
            <a:avLst/>
          </a:prstGeom>
          <a:noFill/>
        </p:spPr>
        <p:txBody>
          <a:bodyPr wrap="square" rtlCol="0">
            <a:spAutoFit/>
          </a:bodyPr>
          <a:lstStyle/>
          <a:p>
            <a:r>
              <a:rPr lang="en-US" sz="2400" b="1" dirty="0" smtClean="0"/>
              <a:t>Option 2: </a:t>
            </a:r>
            <a:r>
              <a:rPr lang="en-US" sz="2400" dirty="0" smtClean="0"/>
              <a:t>Set an alarm in your daughter’s room for Fajr time. If she wakes up, great. </a:t>
            </a:r>
            <a:endParaRPr lang="en-US" sz="2400" dirty="0"/>
          </a:p>
        </p:txBody>
      </p:sp>
      <p:sp>
        <p:nvSpPr>
          <p:cNvPr id="9" name="TextBox 5"/>
          <p:cNvSpPr txBox="1"/>
          <p:nvPr/>
        </p:nvSpPr>
        <p:spPr>
          <a:xfrm>
            <a:off x="542661" y="4722168"/>
            <a:ext cx="80586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Option 4</a:t>
            </a:r>
            <a:r>
              <a:rPr lang="en-US" sz="2400" b="1" dirty="0" smtClean="0"/>
              <a:t>:</a:t>
            </a:r>
            <a:r>
              <a:rPr lang="en-US" sz="2400" dirty="0" smtClean="0"/>
              <a:t> Any other response?</a:t>
            </a:r>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13</a:t>
            </a:fld>
            <a:endParaRPr lang="en-US"/>
          </a:p>
        </p:txBody>
      </p:sp>
    </p:spTree>
    <p:extLst>
      <p:ext uri="{BB962C8B-B14F-4D97-AF65-F5344CB8AC3E}">
        <p14:creationId xmlns:p14="http://schemas.microsoft.com/office/powerpoint/2010/main" val="737455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p:cNvSpPr/>
          <p:nvPr/>
        </p:nvSpPr>
        <p:spPr>
          <a:xfrm>
            <a:off x="536762" y="1350890"/>
            <a:ext cx="8160898" cy="4339650"/>
          </a:xfrm>
          <a:prstGeom prst="rect">
            <a:avLst/>
          </a:prstGeom>
        </p:spPr>
        <p:txBody>
          <a:bodyPr wrap="square">
            <a:spAutoFit/>
          </a:bodyPr>
          <a:lstStyle/>
          <a:p>
            <a:r>
              <a:rPr lang="en-US" sz="2400" dirty="0" smtClean="0"/>
              <a:t>Hadith 1: </a:t>
            </a:r>
            <a:r>
              <a:rPr lang="en-US" sz="2400" dirty="0"/>
              <a:t>The Prophet Muhammad </a:t>
            </a:r>
            <a:r>
              <a:rPr lang="en-US" sz="2400" dirty="0" smtClean="0"/>
              <a:t>(saw) </a:t>
            </a:r>
            <a:r>
              <a:rPr lang="en-US" sz="2400" dirty="0"/>
              <a:t>said: Allah will ask every caretaker about the people under his care, and the man will be asked about the people of his household. </a:t>
            </a:r>
            <a:endParaRPr lang="en-US" sz="2400" dirty="0" smtClean="0"/>
          </a:p>
          <a:p>
            <a:endParaRPr lang="en-US" sz="2400" dirty="0"/>
          </a:p>
          <a:p>
            <a:pPr algn="r"/>
            <a:r>
              <a:rPr lang="en-US" sz="1600" i="1" dirty="0" smtClean="0"/>
              <a:t>(</a:t>
            </a:r>
            <a:r>
              <a:rPr lang="en-US" sz="1600" i="1" dirty="0" err="1" smtClean="0"/>
              <a:t>Nasa’i</a:t>
            </a:r>
            <a:r>
              <a:rPr lang="en-US" sz="1600" i="1" dirty="0"/>
              <a:t>, Abu </a:t>
            </a:r>
            <a:r>
              <a:rPr lang="en-US" sz="1600" i="1" dirty="0" err="1" smtClean="0"/>
              <a:t>Da’ud</a:t>
            </a:r>
            <a:r>
              <a:rPr lang="en-US" sz="1600" i="1" dirty="0" smtClean="0"/>
              <a:t>)</a:t>
            </a:r>
            <a:endParaRPr lang="en-US" sz="1600" i="1" dirty="0"/>
          </a:p>
          <a:p>
            <a:r>
              <a:rPr lang="en-US" sz="2400" dirty="0"/>
              <a:t> </a:t>
            </a:r>
          </a:p>
          <a:p>
            <a:r>
              <a:rPr lang="en-US" sz="2400" dirty="0"/>
              <a:t>Hadith </a:t>
            </a:r>
            <a:r>
              <a:rPr lang="en-US" sz="2400" dirty="0" smtClean="0"/>
              <a:t>2: </a:t>
            </a:r>
            <a:r>
              <a:rPr lang="en-US" sz="2400" dirty="0"/>
              <a:t>The Prophet Muhammad (</a:t>
            </a:r>
            <a:r>
              <a:rPr lang="en-US" sz="2400" dirty="0" smtClean="0"/>
              <a:t>saw) </a:t>
            </a:r>
            <a:r>
              <a:rPr lang="en-US" sz="2400" dirty="0"/>
              <a:t>said: Every one of your (people) is responsible, and everyone is responsible for whatever falls under his responsibility. A man is like a shepherd of his own family, and he is responsible for them. </a:t>
            </a:r>
            <a:endParaRPr lang="en-US" sz="2400" dirty="0" smtClean="0"/>
          </a:p>
          <a:p>
            <a:endParaRPr lang="en-US" sz="2400" dirty="0"/>
          </a:p>
          <a:p>
            <a:pPr algn="r"/>
            <a:r>
              <a:rPr lang="en-US" sz="1600" i="1" dirty="0" smtClean="0"/>
              <a:t>(</a:t>
            </a:r>
            <a:r>
              <a:rPr lang="en-US" sz="1600" i="1" dirty="0"/>
              <a:t>Bukhari and Muslim</a:t>
            </a:r>
            <a:r>
              <a:rPr lang="en-US" sz="1600" i="1" dirty="0" smtClean="0"/>
              <a:t>)</a:t>
            </a:r>
            <a:endParaRPr lang="en-US" sz="1600" i="1" dirty="0"/>
          </a:p>
        </p:txBody>
      </p:sp>
      <p:sp>
        <p:nvSpPr>
          <p:cNvPr id="6" name="TextBox 5"/>
          <p:cNvSpPr txBox="1"/>
          <p:nvPr/>
        </p:nvSpPr>
        <p:spPr>
          <a:xfrm>
            <a:off x="4292246" y="437692"/>
            <a:ext cx="3856890" cy="400110"/>
          </a:xfrm>
          <a:prstGeom prst="rect">
            <a:avLst/>
          </a:prstGeom>
          <a:noFill/>
        </p:spPr>
        <p:txBody>
          <a:bodyPr wrap="none" rtlCol="0">
            <a:spAutoFit/>
          </a:bodyPr>
          <a:lstStyle/>
          <a:p>
            <a:r>
              <a:rPr lang="en-US" sz="2000" b="1" dirty="0" smtClean="0">
                <a:solidFill>
                  <a:schemeClr val="bg1"/>
                </a:solidFill>
              </a:rPr>
              <a:t>Sayings of the Holy Prophet (saw)</a:t>
            </a:r>
            <a:endParaRPr lang="en-US" sz="2000" b="1" dirty="0">
              <a:solidFill>
                <a:schemeClr val="bg1"/>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301098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2375" y="2060700"/>
            <a:ext cx="4241260" cy="3970318"/>
          </a:xfrm>
          <a:prstGeom prst="rect">
            <a:avLst/>
          </a:prstGeom>
          <a:noFill/>
        </p:spPr>
        <p:txBody>
          <a:bodyPr wrap="square" rtlCol="0">
            <a:spAutoFit/>
          </a:bodyPr>
          <a:lstStyle/>
          <a:p>
            <a:r>
              <a:rPr lang="en-US" sz="2800" dirty="0" smtClean="0"/>
              <a:t>A family goes to the museum on their daughter’s 3</a:t>
            </a:r>
            <a:r>
              <a:rPr lang="en-US" sz="2800" baseline="30000" dirty="0" smtClean="0"/>
              <a:t>rd</a:t>
            </a:r>
            <a:r>
              <a:rPr lang="en-US" sz="2800" dirty="0" smtClean="0"/>
              <a:t> birthday</a:t>
            </a:r>
            <a:r>
              <a:rPr lang="en-US" sz="2800" dirty="0"/>
              <a:t>. The family also includes two sons ages </a:t>
            </a:r>
            <a:r>
              <a:rPr lang="en-US" sz="2800" dirty="0" smtClean="0"/>
              <a:t>16 </a:t>
            </a:r>
            <a:r>
              <a:rPr lang="en-US" sz="2800" dirty="0"/>
              <a:t>and </a:t>
            </a:r>
            <a:r>
              <a:rPr lang="en-US" sz="2800" dirty="0" smtClean="0"/>
              <a:t>10. </a:t>
            </a:r>
            <a:endParaRPr lang="en-US" sz="2800" dirty="0"/>
          </a:p>
          <a:p>
            <a:r>
              <a:rPr lang="en-US" sz="2800" dirty="0" smtClean="0"/>
              <a:t>The family is confronted by this sign at the entrance: “Adults ($29), Children 3-15 ($20), Under 3 is Free.” </a:t>
            </a:r>
          </a:p>
        </p:txBody>
      </p:sp>
      <p:sp>
        <p:nvSpPr>
          <p:cNvPr id="3" name="TextBox 2"/>
          <p:cNvSpPr txBox="1"/>
          <p:nvPr/>
        </p:nvSpPr>
        <p:spPr>
          <a:xfrm>
            <a:off x="566584" y="1291259"/>
            <a:ext cx="3214341" cy="769441"/>
          </a:xfrm>
          <a:prstGeom prst="rect">
            <a:avLst/>
          </a:prstGeom>
          <a:noFill/>
        </p:spPr>
        <p:txBody>
          <a:bodyPr wrap="none" rtlCol="0">
            <a:spAutoFit/>
          </a:bodyPr>
          <a:lstStyle/>
          <a:p>
            <a:r>
              <a:rPr lang="en-US" sz="4400" b="1" dirty="0" smtClean="0"/>
              <a:t>Discussion III</a:t>
            </a:r>
            <a:endParaRPr lang="en-US" sz="4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635" y="1536512"/>
            <a:ext cx="4564378" cy="4226614"/>
          </a:xfrm>
          <a:prstGeom prst="rect">
            <a:avLst/>
          </a:prstGeom>
        </p:spPr>
      </p:pic>
      <p:sp>
        <p:nvSpPr>
          <p:cNvPr id="4" name="Slide Number Placeholder 3"/>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154024156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637842" y="1608053"/>
            <a:ext cx="7627556" cy="430887"/>
          </a:xfrm>
          <a:prstGeom prst="rect">
            <a:avLst/>
          </a:prstGeom>
          <a:noFill/>
        </p:spPr>
        <p:txBody>
          <a:bodyPr wrap="square" rtlCol="0">
            <a:spAutoFit/>
          </a:bodyPr>
          <a:lstStyle/>
          <a:p>
            <a:r>
              <a:rPr lang="en-US" sz="2200" b="1" dirty="0"/>
              <a:t>Option 1</a:t>
            </a:r>
            <a:r>
              <a:rPr lang="en-US" sz="2200" b="1" dirty="0" smtClean="0"/>
              <a:t>: </a:t>
            </a:r>
            <a:r>
              <a:rPr lang="en-US" sz="2200" dirty="0" smtClean="0"/>
              <a:t>The father should pay for 3 adults and 2 children. </a:t>
            </a:r>
            <a:endParaRPr lang="en-US" sz="2200" dirty="0"/>
          </a:p>
        </p:txBody>
      </p:sp>
      <p:sp>
        <p:nvSpPr>
          <p:cNvPr id="3" name="TextBox 2"/>
          <p:cNvSpPr txBox="1"/>
          <p:nvPr/>
        </p:nvSpPr>
        <p:spPr>
          <a:xfrm>
            <a:off x="637842" y="2324929"/>
            <a:ext cx="7736991" cy="769441"/>
          </a:xfrm>
          <a:prstGeom prst="rect">
            <a:avLst/>
          </a:prstGeom>
          <a:noFill/>
        </p:spPr>
        <p:txBody>
          <a:bodyPr wrap="square" rtlCol="0">
            <a:spAutoFit/>
          </a:bodyPr>
          <a:lstStyle/>
          <a:p>
            <a:r>
              <a:rPr lang="en-US" sz="2200" b="1" dirty="0"/>
              <a:t>Option </a:t>
            </a:r>
            <a:r>
              <a:rPr lang="en-US" sz="2200" b="1" dirty="0" smtClean="0"/>
              <a:t>2: </a:t>
            </a:r>
            <a:r>
              <a:rPr lang="en-US" sz="2200" dirty="0" smtClean="0"/>
              <a:t>The father should pay for 2 adults and 2 children. When he gets home, pay some Sadaqa.</a:t>
            </a:r>
            <a:endParaRPr lang="en-US" sz="2200" dirty="0"/>
          </a:p>
        </p:txBody>
      </p:sp>
      <p:sp>
        <p:nvSpPr>
          <p:cNvPr id="4" name="TextBox 3"/>
          <p:cNvSpPr txBox="1"/>
          <p:nvPr/>
        </p:nvSpPr>
        <p:spPr>
          <a:xfrm>
            <a:off x="637842" y="3507359"/>
            <a:ext cx="7496232" cy="769441"/>
          </a:xfrm>
          <a:prstGeom prst="rect">
            <a:avLst/>
          </a:prstGeom>
          <a:noFill/>
        </p:spPr>
        <p:txBody>
          <a:bodyPr wrap="square" rtlCol="0">
            <a:spAutoFit/>
          </a:bodyPr>
          <a:lstStyle/>
          <a:p>
            <a:r>
              <a:rPr lang="en-US" sz="2200" b="1" dirty="0"/>
              <a:t>Option 3: </a:t>
            </a:r>
            <a:r>
              <a:rPr lang="en-US" sz="2200" dirty="0" smtClean="0"/>
              <a:t>The mother should divert the boys’ attention and pay </a:t>
            </a:r>
            <a:r>
              <a:rPr lang="en-US" sz="2200" dirty="0"/>
              <a:t>for 2 adults and 2 </a:t>
            </a:r>
            <a:r>
              <a:rPr lang="en-US" sz="2200" dirty="0" smtClean="0"/>
              <a:t>children.</a:t>
            </a:r>
            <a:endParaRPr lang="en-US" sz="2200" dirty="0"/>
          </a:p>
        </p:txBody>
      </p:sp>
      <p:sp>
        <p:nvSpPr>
          <p:cNvPr id="6" name="TextBox 5"/>
          <p:cNvSpPr txBox="1"/>
          <p:nvPr/>
        </p:nvSpPr>
        <p:spPr>
          <a:xfrm>
            <a:off x="669661" y="4595168"/>
            <a:ext cx="80586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Option 4</a:t>
            </a:r>
            <a:r>
              <a:rPr lang="en-US" sz="2400" b="1" dirty="0" smtClean="0"/>
              <a:t>:</a:t>
            </a:r>
            <a:r>
              <a:rPr lang="en-US" sz="2400" dirty="0" smtClean="0"/>
              <a:t> Any other response?</a:t>
            </a:r>
            <a:endParaRPr lang="en-US" sz="2400" dirty="0"/>
          </a:p>
        </p:txBody>
      </p:sp>
      <p:sp>
        <p:nvSpPr>
          <p:cNvPr id="7" name="Slide Number Placeholder 6"/>
          <p:cNvSpPr>
            <a:spLocks noGrp="1"/>
          </p:cNvSpPr>
          <p:nvPr>
            <p:ph type="sldNum" sz="quarter" idx="12"/>
          </p:nvPr>
        </p:nvSpPr>
        <p:spPr/>
        <p:txBody>
          <a:bodyPr/>
          <a:lstStyle/>
          <a:p>
            <a:fld id="{D64212AE-C6D7-4DAE-B05A-60F3647E62E0}" type="slidenum">
              <a:rPr lang="en-US" smtClean="0"/>
              <a:t>16</a:t>
            </a:fld>
            <a:endParaRPr lang="en-US"/>
          </a:p>
        </p:txBody>
      </p:sp>
    </p:spTree>
    <p:extLst>
      <p:ext uri="{BB962C8B-B14F-4D97-AF65-F5344CB8AC3E}">
        <p14:creationId xmlns:p14="http://schemas.microsoft.com/office/powerpoint/2010/main" val="111676012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Do </a:t>
            </a:r>
            <a:r>
              <a:rPr lang="en-US" sz="2800" b="1" dirty="0">
                <a:solidFill>
                  <a:schemeClr val="tx1"/>
                </a:solidFill>
              </a:rPr>
              <a:t>not lie to a child nor be peevish or arrogant with it. It will certainly imitate you. It is the parents who teach a child lying. The mother does something in the </a:t>
            </a:r>
            <a:r>
              <a:rPr lang="en-US" sz="2800" b="1" dirty="0" smtClean="0">
                <a:solidFill>
                  <a:schemeClr val="tx1"/>
                </a:solidFill>
              </a:rPr>
              <a:t>child’s </a:t>
            </a:r>
            <a:r>
              <a:rPr lang="en-US" sz="2800" b="1" dirty="0">
                <a:solidFill>
                  <a:schemeClr val="tx1"/>
                </a:solidFill>
              </a:rPr>
              <a:t>presence but denies having done it when asked by the father. Thus the child learns to lie. I certainly do not mean that parents are permitted to misbehave in the absence of the child. What I mean is that if they cannot help doing such things, they should try to be circumspect, at least, in the presence of children to save the younger generation from such evils</a:t>
            </a:r>
            <a:r>
              <a:rPr lang="en-US" sz="2800" b="1" dirty="0" smtClean="0">
                <a:solidFill>
                  <a:schemeClr val="tx1"/>
                </a:solidFill>
              </a:rPr>
              <a:t>.</a:t>
            </a:r>
          </a:p>
          <a:p>
            <a:endParaRPr lang="en-US" sz="1100" b="1" dirty="0">
              <a:solidFill>
                <a:schemeClr val="tx1"/>
              </a:solidFill>
            </a:endParaRPr>
          </a:p>
          <a:p>
            <a:pPr algn="r"/>
            <a:r>
              <a:rPr lang="en-US" sz="2800" i="1" dirty="0" smtClean="0">
                <a:solidFill>
                  <a:schemeClr val="tx1"/>
                </a:solidFill>
              </a:rPr>
              <a:t>Way of Seekers</a:t>
            </a:r>
            <a:endParaRPr lang="en-US" sz="2800" i="1" dirty="0">
              <a:solidFill>
                <a:schemeClr val="tx1"/>
              </a:solidFill>
            </a:endParaRPr>
          </a:p>
        </p:txBody>
      </p:sp>
      <p:sp>
        <p:nvSpPr>
          <p:cNvPr id="8" name="TextBox 7"/>
          <p:cNvSpPr txBox="1"/>
          <p:nvPr/>
        </p:nvSpPr>
        <p:spPr>
          <a:xfrm>
            <a:off x="3711851" y="475419"/>
            <a:ext cx="5569410" cy="461665"/>
          </a:xfrm>
          <a:prstGeom prst="rect">
            <a:avLst/>
          </a:prstGeom>
          <a:noFill/>
        </p:spPr>
        <p:txBody>
          <a:bodyPr wrap="none" rtlCol="0">
            <a:spAutoFit/>
          </a:bodyPr>
          <a:lstStyle/>
          <a:p>
            <a:r>
              <a:rPr lang="en-US" sz="2400" b="1" dirty="0" smtClean="0">
                <a:solidFill>
                  <a:schemeClr val="bg1"/>
                </a:solidFill>
              </a:rPr>
              <a:t>Guidance from Hazrat Musleh </a:t>
            </a:r>
            <a:r>
              <a:rPr lang="en-US" sz="2400" b="1" dirty="0" err="1" smtClean="0">
                <a:solidFill>
                  <a:schemeClr val="bg1"/>
                </a:solidFill>
              </a:rPr>
              <a:t>Mau’ud</a:t>
            </a:r>
            <a:r>
              <a:rPr lang="en-US" sz="2400" b="1" dirty="0" smtClean="0">
                <a:solidFill>
                  <a:schemeClr val="bg1"/>
                </a:solidFill>
              </a:rPr>
              <a:t> (</a:t>
            </a:r>
            <a:r>
              <a:rPr lang="en-US" sz="2400" b="1" dirty="0" err="1" smtClean="0">
                <a:solidFill>
                  <a:schemeClr val="bg1"/>
                </a:solidFill>
              </a:rPr>
              <a:t>ra</a:t>
            </a:r>
            <a:r>
              <a:rPr lang="en-US" sz="2400" b="1" dirty="0" smtClean="0">
                <a:solidFill>
                  <a:schemeClr val="bg1"/>
                </a:solidFill>
              </a:rPr>
              <a:t>)</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319821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9145" y="454871"/>
            <a:ext cx="5304914" cy="400110"/>
          </a:xfrm>
          <a:prstGeom prst="rect">
            <a:avLst/>
          </a:prstGeom>
          <a:noFill/>
        </p:spPr>
        <p:txBody>
          <a:bodyPr wrap="none" rtlCol="0">
            <a:spAutoFit/>
          </a:bodyPr>
          <a:lstStyle/>
          <a:p>
            <a:r>
              <a:rPr lang="en-US" sz="2000" b="1" dirty="0" smtClean="0">
                <a:solidFill>
                  <a:schemeClr val="bg1"/>
                </a:solidFill>
              </a:rPr>
              <a:t>A Short Video from Friday Sermon, Dec 13, 2013</a:t>
            </a:r>
            <a:endParaRPr lang="en-US" sz="20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18</a:t>
            </a:fld>
            <a:endParaRPr lang="en-US"/>
          </a:p>
        </p:txBody>
      </p:sp>
      <p:pic>
        <p:nvPicPr>
          <p:cNvPr id="2" name="Topic 8 Moral traning of children with subtitle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02593" y="1022311"/>
            <a:ext cx="7644095" cy="5096063"/>
          </a:xfrm>
          <a:prstGeom prst="rect">
            <a:avLst/>
          </a:prstGeom>
        </p:spPr>
      </p:pic>
    </p:spTree>
    <p:extLst>
      <p:ext uri="{BB962C8B-B14F-4D97-AF65-F5344CB8AC3E}">
        <p14:creationId xmlns:p14="http://schemas.microsoft.com/office/powerpoint/2010/main" val="39736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65" y="963100"/>
            <a:ext cx="9010436" cy="5632311"/>
          </a:xfrm>
          <a:prstGeom prst="rect">
            <a:avLst/>
          </a:prstGeom>
        </p:spPr>
        <p:txBody>
          <a:bodyPr wrap="square">
            <a:spAutoFit/>
          </a:bodyPr>
          <a:lstStyle/>
          <a:p>
            <a:r>
              <a:rPr lang="en-US" dirty="0"/>
              <a:t>It is due to imitation and environment that a child learns to speak the language from his parents or learns other things. He learns good behaviors and after learning those good behaviors, a child develops high morals. If parents are righteous, offer their prayers, read the Holy </a:t>
            </a:r>
            <a:r>
              <a:rPr lang="en-US" dirty="0" smtClean="0"/>
              <a:t>Qur’an </a:t>
            </a:r>
            <a:r>
              <a:rPr lang="en-US" dirty="0"/>
              <a:t>and recite it, live with mutual love and affection, and despise falsehood, then the child will be influenced by the </a:t>
            </a:r>
            <a:r>
              <a:rPr lang="en-US" dirty="0" smtClean="0"/>
              <a:t>parents’ </a:t>
            </a:r>
            <a:r>
              <a:rPr lang="en-US" dirty="0"/>
              <a:t>virtues and will adopt the same. However, if falsehood, confrontations, disdainful discussions to ridicule each other at </a:t>
            </a:r>
            <a:r>
              <a:rPr lang="en-US" dirty="0" smtClean="0"/>
              <a:t>home</a:t>
            </a:r>
            <a:r>
              <a:rPr lang="en-US" dirty="0"/>
              <a:t>, and not being mindful of the </a:t>
            </a:r>
            <a:r>
              <a:rPr lang="en-US" dirty="0" err="1" smtClean="0"/>
              <a:t>Jama’at’s</a:t>
            </a:r>
            <a:r>
              <a:rPr lang="en-US" dirty="0" smtClean="0"/>
              <a:t> </a:t>
            </a:r>
            <a:r>
              <a:rPr lang="en-US" dirty="0"/>
              <a:t>dignity and honor, if all this occur; or when child observes any such type of vices, then as a result of the inherent nature of imitating or as a result of the environment, he also picks up these vices. When he is outside of home, whatever he observes in the environment and among his friends, he makes an effort to imitate that. This is why I repeatedly call the attention of the parents that they should be watchful of the </a:t>
            </a:r>
            <a:r>
              <a:rPr lang="en-US" dirty="0" smtClean="0"/>
              <a:t>child’s </a:t>
            </a:r>
            <a:r>
              <a:rPr lang="en-US" dirty="0"/>
              <a:t>environment outside of home. And they should also </a:t>
            </a:r>
            <a:r>
              <a:rPr lang="en-US" dirty="0" smtClean="0"/>
              <a:t>be vigilant </a:t>
            </a:r>
            <a:r>
              <a:rPr lang="en-US" dirty="0"/>
              <a:t>of what they do at home; any TV programs they watch, or their use of the Internet. Then another matter requiring attention is that age of the </a:t>
            </a:r>
            <a:r>
              <a:rPr lang="en-US" dirty="0" smtClean="0"/>
              <a:t>child’s </a:t>
            </a:r>
            <a:r>
              <a:rPr lang="en-US" dirty="0"/>
              <a:t>training starts from the early childhood. You should remember this. Do not assume that moral training will begin when child grows up. Even when the child is of 2 or 3 years old, </a:t>
            </a:r>
            <a:r>
              <a:rPr lang="en-US" dirty="0" smtClean="0"/>
              <a:t>it’s </a:t>
            </a:r>
            <a:r>
              <a:rPr lang="en-US" dirty="0"/>
              <a:t>the age for moral training. As I said that child learns from his parents and elders at home and imitates them. Parents should never assume that the child is yet small so what would he know. The child knows everything and </a:t>
            </a:r>
            <a:r>
              <a:rPr lang="en-US" dirty="0" smtClean="0"/>
              <a:t>he </a:t>
            </a:r>
            <a:r>
              <a:rPr lang="en-US" dirty="0"/>
              <a:t>is observing every act of his parents, and unconsciously all this embedding in in his mind. </a:t>
            </a:r>
          </a:p>
          <a:p>
            <a:endParaRPr lang="en-US" dirty="0"/>
          </a:p>
        </p:txBody>
      </p:sp>
      <p:sp>
        <p:nvSpPr>
          <p:cNvPr id="3" name="TextBox 2"/>
          <p:cNvSpPr txBox="1"/>
          <p:nvPr/>
        </p:nvSpPr>
        <p:spPr>
          <a:xfrm>
            <a:off x="5060817" y="506242"/>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19</a:t>
            </a:fld>
            <a:endParaRPr lang="en-US"/>
          </a:p>
        </p:txBody>
      </p:sp>
    </p:spTree>
    <p:extLst>
      <p:ext uri="{BB962C8B-B14F-4D97-AF65-F5344CB8AC3E}">
        <p14:creationId xmlns:p14="http://schemas.microsoft.com/office/powerpoint/2010/main" val="109460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663926" y="2334056"/>
            <a:ext cx="7886700" cy="4351338"/>
          </a:xfrm>
        </p:spPr>
        <p:txBody>
          <a:bodyPr>
            <a:normAutofit fontScale="92500" lnSpcReduction="10000"/>
          </a:bodyPr>
          <a:lstStyle/>
          <a:p>
            <a:r>
              <a:rPr lang="en-US" dirty="0" smtClean="0"/>
              <a:t>Recitation of the Holy Qur’an (20:133)		</a:t>
            </a:r>
          </a:p>
          <a:p>
            <a:r>
              <a:rPr lang="en-US" dirty="0" smtClean="0"/>
              <a:t>Pledge</a:t>
            </a:r>
          </a:p>
          <a:p>
            <a:r>
              <a:rPr lang="en-US" dirty="0" smtClean="0"/>
              <a:t>Reminder: Why Recite the Holy Qur’an Everyday</a:t>
            </a:r>
          </a:p>
          <a:p>
            <a:r>
              <a:rPr lang="en-US" dirty="0" smtClean="0"/>
              <a:t>Monthly topic: Being Attentive to the Moral Training of Our Children</a:t>
            </a:r>
            <a:endParaRPr lang="en-US" dirty="0"/>
          </a:p>
          <a:p>
            <a:r>
              <a:rPr lang="en-US" dirty="0" smtClean="0"/>
              <a:t>Health topic: </a:t>
            </a:r>
            <a:r>
              <a:rPr lang="en-US" dirty="0" smtClean="0">
                <a:solidFill>
                  <a:srgbClr val="000000"/>
                </a:solidFill>
              </a:rPr>
              <a:t>Healthy Vision</a:t>
            </a:r>
            <a:endParaRPr lang="en-US" dirty="0">
              <a:solidFill>
                <a:srgbClr val="000000"/>
              </a:solidFill>
            </a:endParaRPr>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845831" y="362632"/>
            <a:ext cx="2777594" cy="1200329"/>
          </a:xfrm>
          <a:prstGeom prst="rect">
            <a:avLst/>
          </a:prstGeom>
        </p:spPr>
        <p:txBody>
          <a:bodyPr wrap="square">
            <a:spAutoFit/>
          </a:bodyPr>
          <a:lstStyle/>
          <a:p>
            <a:r>
              <a:rPr lang="x-none" sz="3600" b="1" dirty="0">
                <a:solidFill>
                  <a:schemeClr val="bg1"/>
                </a:solidFill>
              </a:rPr>
              <a:t>اپنے جائزے لیں -</a:t>
            </a:r>
            <a:endParaRPr lang="en-US" sz="3600" b="1" dirty="0">
              <a:solidFill>
                <a:schemeClr val="bg1"/>
              </a:solidFill>
            </a:endParaRPr>
          </a:p>
        </p:txBody>
      </p:sp>
      <p:sp>
        <p:nvSpPr>
          <p:cNvPr id="5" name="Title 1"/>
          <p:cNvSpPr txBox="1">
            <a:spLocks/>
          </p:cNvSpPr>
          <p:nvPr/>
        </p:nvSpPr>
        <p:spPr>
          <a:xfrm>
            <a:off x="3994807" y="925430"/>
            <a:ext cx="4315389" cy="588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0000"/>
                </a:solidFill>
              </a:rPr>
              <a:t>Self-analyze yourself</a:t>
            </a:r>
            <a:endParaRPr lang="en-US" sz="3200" b="1" dirty="0">
              <a:solidFill>
                <a:srgbClr val="000000"/>
              </a:solidFill>
            </a:endParaRPr>
          </a:p>
        </p:txBody>
      </p:sp>
      <p:sp>
        <p:nvSpPr>
          <p:cNvPr id="6" name="Title 1"/>
          <p:cNvSpPr txBox="1">
            <a:spLocks/>
          </p:cNvSpPr>
          <p:nvPr/>
        </p:nvSpPr>
        <p:spPr>
          <a:xfrm>
            <a:off x="595746" y="1232851"/>
            <a:ext cx="51539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Where do we stand?</a:t>
            </a:r>
            <a:endParaRPr lang="en-US" b="1" dirty="0"/>
          </a:p>
        </p:txBody>
      </p:sp>
      <p:sp>
        <p:nvSpPr>
          <p:cNvPr id="7" name="Content Placeholder 3"/>
          <p:cNvSpPr>
            <a:spLocks noGrp="1"/>
          </p:cNvSpPr>
          <p:nvPr>
            <p:ph idx="1"/>
          </p:nvPr>
        </p:nvSpPr>
        <p:spPr>
          <a:xfrm>
            <a:off x="630009" y="2252635"/>
            <a:ext cx="8416713" cy="3195224"/>
          </a:xfrm>
        </p:spPr>
        <p:txBody>
          <a:bodyPr>
            <a:noAutofit/>
          </a:bodyPr>
          <a:lstStyle/>
          <a:p>
            <a:pPr marL="0" indent="0">
              <a:buNone/>
            </a:pPr>
            <a:r>
              <a:rPr lang="en-US" dirty="0" smtClean="0">
                <a:solidFill>
                  <a:srgbClr val="000000"/>
                </a:solidFill>
              </a:rPr>
              <a:t>In the past week, how many times did you</a:t>
            </a:r>
          </a:p>
          <a:p>
            <a:r>
              <a:rPr lang="en-US" dirty="0">
                <a:solidFill>
                  <a:srgbClr val="000000"/>
                </a:solidFill>
              </a:rPr>
              <a:t>p</a:t>
            </a:r>
            <a:r>
              <a:rPr lang="en-US" dirty="0" smtClean="0">
                <a:solidFill>
                  <a:srgbClr val="000000"/>
                </a:solidFill>
              </a:rPr>
              <a:t>ut your worldly affairs ahead of </a:t>
            </a:r>
            <a:r>
              <a:rPr lang="en-US" dirty="0" err="1">
                <a:solidFill>
                  <a:srgbClr val="000000"/>
                </a:solidFill>
              </a:rPr>
              <a:t>S</a:t>
            </a:r>
            <a:r>
              <a:rPr lang="en-US" dirty="0" err="1" smtClean="0">
                <a:solidFill>
                  <a:srgbClr val="000000"/>
                </a:solidFill>
              </a:rPr>
              <a:t>alat</a:t>
            </a:r>
            <a:r>
              <a:rPr lang="en-US" dirty="0" smtClean="0">
                <a:solidFill>
                  <a:srgbClr val="000000"/>
                </a:solidFill>
              </a:rPr>
              <a:t> at the appointed time?</a:t>
            </a:r>
          </a:p>
          <a:p>
            <a:r>
              <a:rPr lang="en-US" dirty="0" smtClean="0">
                <a:solidFill>
                  <a:srgbClr val="000000"/>
                </a:solidFill>
              </a:rPr>
              <a:t>allow external influence to keep you from training your family?</a:t>
            </a:r>
          </a:p>
          <a:p>
            <a:r>
              <a:rPr lang="en-US" dirty="0" smtClean="0">
                <a:solidFill>
                  <a:srgbClr val="000000"/>
                </a:solidFill>
              </a:rPr>
              <a:t>not twist the rules to your benefit?</a:t>
            </a:r>
          </a:p>
          <a:p>
            <a:pPr marL="0" indent="0" algn="ctr">
              <a:buNone/>
            </a:pPr>
            <a:r>
              <a:rPr lang="en-US" b="1" dirty="0" smtClean="0">
                <a:solidFill>
                  <a:srgbClr val="000000"/>
                </a:solidFill>
              </a:rPr>
              <a:t>Add the three numbers together.</a:t>
            </a:r>
          </a:p>
          <a:p>
            <a:pPr marL="0" indent="0" algn="ctr">
              <a:buNone/>
            </a:pPr>
            <a:r>
              <a:rPr lang="en-US" b="1" dirty="0" smtClean="0">
                <a:solidFill>
                  <a:srgbClr val="000000"/>
                </a:solidFill>
              </a:rPr>
              <a:t>(Keep it to yourself... the “score” is for you!)</a:t>
            </a:r>
            <a:endParaRPr lang="en-US" b="1" dirty="0">
              <a:solidFill>
                <a:srgbClr val="000000"/>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385291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95867" y="3439255"/>
            <a:ext cx="2421466" cy="1200328"/>
          </a:xfrm>
          <a:prstGeom prst="rect">
            <a:avLst/>
          </a:prstGeom>
          <a:noFill/>
        </p:spPr>
        <p:txBody>
          <a:bodyPr wrap="square" rtlCol="0">
            <a:spAutoFit/>
          </a:bodyPr>
          <a:lstStyle/>
          <a:p>
            <a:pPr algn="ctr"/>
            <a:r>
              <a:rPr lang="en-US" sz="2400" dirty="0" err="1" smtClean="0"/>
              <a:t>Masha’allah</a:t>
            </a:r>
            <a:r>
              <a:rPr lang="en-US" sz="2400" dirty="0" smtClean="0"/>
              <a:t>. Keep scrutinizing your actions.</a:t>
            </a:r>
            <a:endParaRPr lang="en-US" sz="2400" dirty="0"/>
          </a:p>
        </p:txBody>
      </p:sp>
      <p:sp>
        <p:nvSpPr>
          <p:cNvPr id="8" name="TextBox 7"/>
          <p:cNvSpPr txBox="1"/>
          <p:nvPr/>
        </p:nvSpPr>
        <p:spPr>
          <a:xfrm>
            <a:off x="3384092" y="3439255"/>
            <a:ext cx="2421466" cy="1938992"/>
          </a:xfrm>
          <a:prstGeom prst="rect">
            <a:avLst/>
          </a:prstGeom>
          <a:noFill/>
        </p:spPr>
        <p:txBody>
          <a:bodyPr wrap="square" rtlCol="0">
            <a:spAutoFit/>
          </a:bodyPr>
          <a:lstStyle/>
          <a:p>
            <a:pPr algn="ctr"/>
            <a:r>
              <a:rPr lang="en-US" sz="2400" dirty="0" smtClean="0"/>
              <a:t>Identify what fault is plaguing you – pray and resolve to act differently.</a:t>
            </a:r>
            <a:endParaRPr lang="en-US" sz="2400" dirty="0"/>
          </a:p>
        </p:txBody>
      </p:sp>
      <p:sp>
        <p:nvSpPr>
          <p:cNvPr id="9" name="TextBox 8"/>
          <p:cNvSpPr txBox="1"/>
          <p:nvPr/>
        </p:nvSpPr>
        <p:spPr>
          <a:xfrm>
            <a:off x="5995686" y="3439255"/>
            <a:ext cx="2857023" cy="3046988"/>
          </a:xfrm>
          <a:prstGeom prst="rect">
            <a:avLst/>
          </a:prstGeom>
          <a:noFill/>
        </p:spPr>
        <p:txBody>
          <a:bodyPr wrap="square" rtlCol="0">
            <a:spAutoFit/>
          </a:bodyPr>
          <a:lstStyle/>
          <a:p>
            <a:pPr algn="ctr"/>
            <a:r>
              <a:rPr lang="en-US" sz="2400" dirty="0" smtClean="0"/>
              <a:t>Your children and grandchildren watch what you do and will copy you in the future. Don’t let your faults become your legacy.</a:t>
            </a:r>
            <a:endParaRPr lang="en-US" sz="2400" dirty="0"/>
          </a:p>
          <a:p>
            <a:pPr algn="ctr"/>
            <a:endParaRPr lang="en-US" sz="2400" dirty="0"/>
          </a:p>
        </p:txBody>
      </p:sp>
      <p:sp>
        <p:nvSpPr>
          <p:cNvPr id="14" name="TextBox 13"/>
          <p:cNvSpPr txBox="1"/>
          <p:nvPr/>
        </p:nvSpPr>
        <p:spPr>
          <a:xfrm>
            <a:off x="7431933" y="2415887"/>
            <a:ext cx="732476" cy="523220"/>
          </a:xfrm>
          <a:prstGeom prst="rect">
            <a:avLst/>
          </a:prstGeom>
          <a:noFill/>
        </p:spPr>
        <p:txBody>
          <a:bodyPr wrap="square" rtlCol="0">
            <a:spAutoFit/>
          </a:bodyPr>
          <a:lstStyle/>
          <a:p>
            <a:pPr algn="ctr"/>
            <a:r>
              <a:rPr lang="en-US" sz="2800" dirty="0" smtClean="0"/>
              <a:t>5+</a:t>
            </a:r>
            <a:endParaRPr lang="en-US" sz="2800" dirty="0"/>
          </a:p>
        </p:txBody>
      </p:sp>
      <p:sp>
        <p:nvSpPr>
          <p:cNvPr id="15" name="TextBox 14"/>
          <p:cNvSpPr txBox="1"/>
          <p:nvPr/>
        </p:nvSpPr>
        <p:spPr>
          <a:xfrm>
            <a:off x="1036317" y="2446203"/>
            <a:ext cx="575733" cy="523220"/>
          </a:xfrm>
          <a:prstGeom prst="rect">
            <a:avLst/>
          </a:prstGeom>
          <a:noFill/>
        </p:spPr>
        <p:txBody>
          <a:bodyPr wrap="square" rtlCol="0">
            <a:spAutoFit/>
          </a:bodyPr>
          <a:lstStyle/>
          <a:p>
            <a:pPr algn="ctr"/>
            <a:r>
              <a:rPr lang="en-US" sz="2800" dirty="0" smtClean="0"/>
              <a:t>0</a:t>
            </a:r>
            <a:endParaRPr lang="en-US" sz="2800" dirty="0"/>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t>Combined Score</a:t>
            </a:r>
            <a:endParaRPr lang="en-US" sz="2800" dirty="0"/>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77977"/>
            <a:ext cx="4627686" cy="1077218"/>
          </a:xfrm>
          <a:prstGeom prst="rect">
            <a:avLst/>
          </a:prstGeom>
        </p:spPr>
        <p:txBody>
          <a:bodyPr wrap="square">
            <a:spAutoFit/>
          </a:bodyPr>
          <a:lstStyle/>
          <a:p>
            <a:r>
              <a:rPr lang="x-none" sz="3200" b="1" dirty="0">
                <a:solidFill>
                  <a:schemeClr val="bg1"/>
                </a:solidFill>
              </a:rPr>
              <a:t>اپنے اندر پاک تبدیلیاں پیدا کریں -</a:t>
            </a:r>
            <a:endParaRPr lang="en-US" sz="3200" b="1" dirty="0">
              <a:solidFill>
                <a:schemeClr val="bg1"/>
              </a:solidFill>
            </a:endParaRPr>
          </a:p>
        </p:txBody>
      </p:sp>
      <p:sp>
        <p:nvSpPr>
          <p:cNvPr id="12" name="Title 1"/>
          <p:cNvSpPr txBox="1">
            <a:spLocks/>
          </p:cNvSpPr>
          <p:nvPr/>
        </p:nvSpPr>
        <p:spPr>
          <a:xfrm>
            <a:off x="3193396" y="5517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74142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 name="Picture Placeholder 136"/>
          <p:cNvPicPr>
            <a:picLocks noGrp="1"/>
          </p:cNvPicPr>
          <p:nvPr>
            <p:ph type="pic" idx="13"/>
          </p:nvPr>
        </p:nvPicPr>
        <p:blipFill>
          <a:blip r:embed="rId2">
            <a:extLst/>
          </a:blip>
          <a:stretch>
            <a:fillRect/>
          </a:stretch>
        </p:blipFill>
        <p:spPr>
          <a:xfrm>
            <a:off x="1222023" y="1396883"/>
            <a:ext cx="6901533" cy="3571876"/>
          </a:xfrm>
          <a:prstGeom prst="rect">
            <a:avLst/>
          </a:prstGeom>
        </p:spPr>
      </p:pic>
      <p:sp>
        <p:nvSpPr>
          <p:cNvPr id="138" name="Shape 138"/>
          <p:cNvSpPr>
            <a:spLocks noGrp="1"/>
          </p:cNvSpPr>
          <p:nvPr>
            <p:ph type="title"/>
          </p:nvPr>
        </p:nvSpPr>
        <p:spPr>
          <a:xfrm>
            <a:off x="766609" y="4968759"/>
            <a:ext cx="7590235" cy="982266"/>
          </a:xfrm>
          <a:prstGeom prst="rect">
            <a:avLst/>
          </a:prstGeom>
        </p:spPr>
        <p:txBody>
          <a:bodyPr/>
          <a:lstStyle/>
          <a:p>
            <a:r>
              <a:rPr lang="en-US" b="1" dirty="0" smtClean="0">
                <a:solidFill>
                  <a:srgbClr val="000000"/>
                </a:solidFill>
              </a:rPr>
              <a:t>Health Topic: </a:t>
            </a:r>
            <a:r>
              <a:rPr b="1" dirty="0" smtClean="0">
                <a:solidFill>
                  <a:srgbClr val="000000"/>
                </a:solidFill>
              </a:rPr>
              <a:t>Healthy </a:t>
            </a:r>
            <a:r>
              <a:rPr b="1" dirty="0">
                <a:solidFill>
                  <a:srgbClr val="000000"/>
                </a:solidFill>
              </a:rPr>
              <a:t>vision</a:t>
            </a:r>
          </a:p>
        </p:txBody>
      </p:sp>
      <p:sp>
        <p:nvSpPr>
          <p:cNvPr id="2" name="Slide Number Placeholder 1"/>
          <p:cNvSpPr>
            <a:spLocks noGrp="1"/>
          </p:cNvSpPr>
          <p:nvPr>
            <p:ph type="sldNum" sz="quarter" idx="2"/>
          </p:nvPr>
        </p:nvSpPr>
        <p:spPr/>
        <p:txBody>
          <a:bodyPr/>
          <a:lstStyle/>
          <a:p>
            <a:fld id="{86CB4B4D-7CA3-9044-876B-883B54F8677D}" type="slidenum">
              <a:rPr lang="en-US" smtClean="0"/>
              <a:pPr/>
              <a:t>22</a:t>
            </a:fld>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 name="Shape 141"/>
          <p:cNvSpPr>
            <a:spLocks noGrp="1"/>
          </p:cNvSpPr>
          <p:nvPr>
            <p:ph type="title"/>
          </p:nvPr>
        </p:nvSpPr>
        <p:spPr>
          <a:xfrm>
            <a:off x="3595954" y="206628"/>
            <a:ext cx="5270643" cy="911152"/>
          </a:xfrm>
          <a:prstGeom prst="rect">
            <a:avLst/>
          </a:prstGeom>
        </p:spPr>
        <p:txBody>
          <a:bodyPr>
            <a:normAutofit fontScale="90000"/>
          </a:bodyPr>
          <a:lstStyle/>
          <a:p>
            <a:r>
              <a:rPr sz="3200" b="1" dirty="0">
                <a:solidFill>
                  <a:srgbClr val="FFFFFF"/>
                </a:solidFill>
              </a:rPr>
              <a:t>Is it Just part of growing </a:t>
            </a:r>
            <a:r>
              <a:rPr sz="3200" b="1" dirty="0" smtClean="0">
                <a:solidFill>
                  <a:srgbClr val="FFFFFF"/>
                </a:solidFill>
              </a:rPr>
              <a:t>up</a:t>
            </a:r>
            <a:r>
              <a:rPr lang="en-US" sz="3200" b="1" dirty="0" smtClean="0">
                <a:solidFill>
                  <a:srgbClr val="FFFFFF"/>
                </a:solidFill>
              </a:rPr>
              <a:t>?</a:t>
            </a:r>
            <a:endParaRPr sz="3200" b="1" dirty="0">
              <a:solidFill>
                <a:srgbClr val="FFFFFF"/>
              </a:solidFill>
            </a:endParaRPr>
          </a:p>
        </p:txBody>
      </p:sp>
      <p:sp>
        <p:nvSpPr>
          <p:cNvPr id="142" name="Shape 142"/>
          <p:cNvSpPr>
            <a:spLocks noGrp="1"/>
          </p:cNvSpPr>
          <p:nvPr>
            <p:ph type="body" sz="half" idx="1"/>
          </p:nvPr>
        </p:nvSpPr>
        <p:spPr>
          <a:xfrm>
            <a:off x="612497" y="1243173"/>
            <a:ext cx="8531503" cy="2709334"/>
          </a:xfrm>
          <a:prstGeom prst="rect">
            <a:avLst/>
          </a:prstGeom>
        </p:spPr>
        <p:txBody>
          <a:bodyPr>
            <a:noAutofit/>
          </a:bodyPr>
          <a:lstStyle/>
          <a:p>
            <a:pPr marL="103134" indent="-103134" defTabSz="321457">
              <a:spcBef>
                <a:spcPts val="0"/>
              </a:spcBef>
              <a:spcAft>
                <a:spcPts val="1200"/>
              </a:spcAft>
              <a:buSzPct val="35000"/>
              <a:buBlip>
                <a:blip r:embed="rId2"/>
              </a:buBlip>
              <a:defRPr sz="2400">
                <a:solidFill>
                  <a:srgbClr val="323333"/>
                </a:solidFill>
                <a:latin typeface="Helvetica Neue"/>
                <a:ea typeface="Helvetica Neue"/>
                <a:cs typeface="Helvetica Neue"/>
                <a:sym typeface="Helvetica Neue"/>
              </a:defRPr>
            </a:pPr>
            <a:r>
              <a:rPr sz="2400" b="1" dirty="0">
                <a:latin typeface="Calibri" panose="020F0502020204030204" pitchFamily="34" charset="0"/>
              </a:rPr>
              <a:t>In your 40s certain changes in vision are considered normal e.g. need reading </a:t>
            </a:r>
            <a:r>
              <a:rPr sz="2400" b="1" dirty="0" smtClean="0">
                <a:latin typeface="Calibri" panose="020F0502020204030204" pitchFamily="34" charset="0"/>
              </a:rPr>
              <a:t>glasses</a:t>
            </a:r>
            <a:endParaRPr sz="2400" b="1" dirty="0">
              <a:latin typeface="Calibri" panose="020F0502020204030204" pitchFamily="34" charset="0"/>
            </a:endParaRPr>
          </a:p>
          <a:p>
            <a:pPr marL="103134" indent="-103134" defTabSz="321457">
              <a:spcBef>
                <a:spcPts val="0"/>
              </a:spcBef>
              <a:spcAft>
                <a:spcPts val="1200"/>
              </a:spcAft>
              <a:buSzPct val="35000"/>
              <a:buBlip>
                <a:blip r:embed="rId2"/>
              </a:buBlip>
              <a:defRPr sz="2400">
                <a:solidFill>
                  <a:srgbClr val="323333"/>
                </a:solidFill>
                <a:latin typeface="Helvetica Neue"/>
                <a:ea typeface="Helvetica Neue"/>
                <a:cs typeface="Helvetica Neue"/>
                <a:sym typeface="Helvetica Neue"/>
              </a:defRPr>
            </a:pPr>
            <a:r>
              <a:rPr sz="2400" b="1" dirty="0">
                <a:latin typeface="Calibri" panose="020F0502020204030204" pitchFamily="34" charset="0"/>
              </a:rPr>
              <a:t>We are also at higher risk of developing age-related eye diseases and </a:t>
            </a:r>
            <a:r>
              <a:rPr sz="2400" b="1" dirty="0" smtClean="0">
                <a:latin typeface="Calibri" panose="020F0502020204030204" pitchFamily="34" charset="0"/>
              </a:rPr>
              <a:t>conditions</a:t>
            </a:r>
            <a:endParaRPr sz="2400" b="1" dirty="0">
              <a:latin typeface="Calibri" panose="020F0502020204030204" pitchFamily="34" charset="0"/>
            </a:endParaRPr>
          </a:p>
          <a:p>
            <a:pPr marL="103134" indent="-103134" defTabSz="321457">
              <a:spcBef>
                <a:spcPts val="0"/>
              </a:spcBef>
              <a:spcAft>
                <a:spcPts val="1200"/>
              </a:spcAft>
              <a:buSzPct val="35000"/>
              <a:buBlip>
                <a:blip r:embed="rId2"/>
              </a:buBlip>
              <a:defRPr sz="2400">
                <a:solidFill>
                  <a:srgbClr val="323333"/>
                </a:solidFill>
                <a:latin typeface="Helvetica Neue"/>
                <a:ea typeface="Helvetica Neue"/>
                <a:cs typeface="Helvetica Neue"/>
                <a:sym typeface="Helvetica Neue"/>
              </a:defRPr>
            </a:pPr>
            <a:r>
              <a:rPr sz="2400" b="1" dirty="0">
                <a:latin typeface="Calibri" panose="020F0502020204030204" pitchFamily="34" charset="0"/>
              </a:rPr>
              <a:t>These conditions are age-related macular degeneration, cataract, diabetic eye disease, glaucoma, low vision and dry eye</a:t>
            </a:r>
          </a:p>
        </p:txBody>
      </p:sp>
      <p:pic>
        <p:nvPicPr>
          <p:cNvPr id="143" name="Screen Shot 2015-12-19 at 11.09.14 AM.png"/>
          <p:cNvPicPr>
            <a:picLocks noChangeAspect="1"/>
          </p:cNvPicPr>
          <p:nvPr/>
        </p:nvPicPr>
        <p:blipFill>
          <a:blip r:embed="rId3">
            <a:extLst/>
          </a:blip>
          <a:stretch>
            <a:fillRect/>
          </a:stretch>
        </p:blipFill>
        <p:spPr>
          <a:xfrm>
            <a:off x="2712377" y="4077900"/>
            <a:ext cx="3931486" cy="201865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 name="Shape 145"/>
          <p:cNvSpPr>
            <a:spLocks noGrp="1"/>
          </p:cNvSpPr>
          <p:nvPr>
            <p:ph type="title"/>
          </p:nvPr>
        </p:nvSpPr>
        <p:spPr>
          <a:xfrm>
            <a:off x="3452116" y="258019"/>
            <a:ext cx="5517223" cy="745699"/>
          </a:xfrm>
          <a:prstGeom prst="rect">
            <a:avLst/>
          </a:prstGeom>
        </p:spPr>
        <p:txBody>
          <a:bodyPr>
            <a:noAutofit/>
          </a:bodyPr>
          <a:lstStyle>
            <a:lvl1pPr defTabSz="457200">
              <a:defRPr sz="2900" i="1">
                <a:solidFill>
                  <a:srgbClr val="323333"/>
                </a:solidFill>
                <a:latin typeface="Arial"/>
                <a:ea typeface="Arial"/>
                <a:cs typeface="Arial"/>
                <a:sym typeface="Arial"/>
              </a:defRPr>
            </a:lvl1pPr>
          </a:lstStyle>
          <a:p>
            <a:r>
              <a:rPr sz="2800" b="1" i="0" dirty="0" smtClean="0">
                <a:solidFill>
                  <a:srgbClr val="FFFFFF"/>
                </a:solidFill>
                <a:latin typeface="Calibri" panose="020F0502020204030204" pitchFamily="34" charset="0"/>
              </a:rPr>
              <a:t>Common </a:t>
            </a:r>
            <a:r>
              <a:rPr sz="2800" b="1" i="0" dirty="0">
                <a:solidFill>
                  <a:srgbClr val="FFFFFF"/>
                </a:solidFill>
                <a:latin typeface="Calibri" panose="020F0502020204030204" pitchFamily="34" charset="0"/>
              </a:rPr>
              <a:t>Age-related Eye </a:t>
            </a:r>
            <a:r>
              <a:rPr sz="2800" b="1" i="0" dirty="0" smtClean="0">
                <a:solidFill>
                  <a:srgbClr val="FFFFFF"/>
                </a:solidFill>
                <a:latin typeface="Calibri" panose="020F0502020204030204" pitchFamily="34" charset="0"/>
              </a:rPr>
              <a:t>Diseases</a:t>
            </a:r>
            <a:endParaRPr sz="2800" b="1" i="0" dirty="0">
              <a:solidFill>
                <a:srgbClr val="FFFFFF"/>
              </a:solidFill>
              <a:latin typeface="Calibri" panose="020F0502020204030204" pitchFamily="34" charset="0"/>
            </a:endParaRPr>
          </a:p>
        </p:txBody>
      </p:sp>
      <p:sp>
        <p:nvSpPr>
          <p:cNvPr id="146" name="Shape 146"/>
          <p:cNvSpPr>
            <a:spLocks noGrp="1"/>
          </p:cNvSpPr>
          <p:nvPr>
            <p:ph type="body" idx="1"/>
          </p:nvPr>
        </p:nvSpPr>
        <p:spPr>
          <a:xfrm>
            <a:off x="404425" y="1003718"/>
            <a:ext cx="8400528" cy="5294433"/>
          </a:xfrm>
          <a:prstGeom prst="rect">
            <a:avLst/>
          </a:prstGeom>
        </p:spPr>
        <p:txBody>
          <a:bodyPr>
            <a:normAutofit fontScale="85000" lnSpcReduction="20000"/>
          </a:bodyPr>
          <a:lstStyle/>
          <a:p>
            <a:pPr marL="185346" indent="-185346" defTabSz="218590">
              <a:spcBef>
                <a:spcPts val="0"/>
              </a:spcBef>
              <a:spcAft>
                <a:spcPts val="1200"/>
              </a:spcAft>
              <a:defRPr sz="2516" b="1">
                <a:solidFill>
                  <a:srgbClr val="323333"/>
                </a:solidFill>
                <a:latin typeface="Times New Roman"/>
                <a:ea typeface="Times New Roman"/>
                <a:cs typeface="Times New Roman"/>
                <a:sym typeface="Times New Roman"/>
              </a:defRPr>
            </a:pPr>
            <a:r>
              <a:rPr dirty="0" smtClean="0">
                <a:latin typeface="Calibri" panose="020F0502020204030204" pitchFamily="34" charset="0"/>
              </a:rPr>
              <a:t>Age-related </a:t>
            </a:r>
            <a:r>
              <a:rPr dirty="0">
                <a:latin typeface="Calibri" panose="020F0502020204030204" pitchFamily="34" charset="0"/>
              </a:rPr>
              <a:t>Macular Degeneration (AMD)</a:t>
            </a:r>
            <a:r>
              <a:rPr b="0" dirty="0">
                <a:latin typeface="Calibri" panose="020F0502020204030204" pitchFamily="34" charset="0"/>
              </a:rPr>
              <a:t> is a disease that gradually destroys sharp, central vision, needed for seeing objects clearly such as reading and </a:t>
            </a:r>
            <a:r>
              <a:rPr b="0" dirty="0" smtClean="0">
                <a:latin typeface="Calibri" panose="020F0502020204030204" pitchFamily="34" charset="0"/>
              </a:rPr>
              <a:t>driving</a:t>
            </a:r>
            <a:endParaRPr b="0" dirty="0">
              <a:latin typeface="Calibri" panose="020F0502020204030204" pitchFamily="34" charset="0"/>
            </a:endParaRPr>
          </a:p>
          <a:p>
            <a:pPr marL="185346" indent="-185346" defTabSz="218590">
              <a:spcBef>
                <a:spcPts val="0"/>
              </a:spcBef>
              <a:spcAft>
                <a:spcPts val="1200"/>
              </a:spcAft>
              <a:defRPr sz="2516" b="1">
                <a:solidFill>
                  <a:srgbClr val="323333"/>
                </a:solidFill>
                <a:latin typeface="Times New Roman"/>
                <a:ea typeface="Times New Roman"/>
                <a:cs typeface="Times New Roman"/>
                <a:sym typeface="Times New Roman"/>
              </a:defRPr>
            </a:pPr>
            <a:r>
              <a:rPr dirty="0" smtClean="0">
                <a:latin typeface="Calibri" panose="020F0502020204030204" pitchFamily="34" charset="0"/>
              </a:rPr>
              <a:t>Cataract</a:t>
            </a:r>
            <a:r>
              <a:rPr lang="en-US" dirty="0" smtClean="0">
                <a:latin typeface="Calibri" panose="020F0502020204030204" pitchFamily="34" charset="0"/>
              </a:rPr>
              <a:t> </a:t>
            </a:r>
            <a:r>
              <a:rPr b="0" dirty="0" smtClean="0">
                <a:latin typeface="Calibri" panose="020F0502020204030204" pitchFamily="34" charset="0"/>
              </a:rPr>
              <a:t>A </a:t>
            </a:r>
            <a:r>
              <a:rPr b="0" dirty="0">
                <a:latin typeface="Calibri" panose="020F0502020204030204" pitchFamily="34" charset="0"/>
              </a:rPr>
              <a:t>cataract is a clouding of the lens in the eye. Vision may be cloudy or blurry, colors may seem faded and you may notice a lot of </a:t>
            </a:r>
            <a:r>
              <a:rPr b="0" dirty="0" smtClean="0">
                <a:latin typeface="Calibri" panose="020F0502020204030204" pitchFamily="34" charset="0"/>
              </a:rPr>
              <a:t>glare</a:t>
            </a:r>
            <a:endParaRPr dirty="0">
              <a:latin typeface="Calibri" panose="020F0502020204030204" pitchFamily="34" charset="0"/>
            </a:endParaRPr>
          </a:p>
          <a:p>
            <a:pPr marL="185346" indent="-185346" defTabSz="218590">
              <a:spcBef>
                <a:spcPts val="0"/>
              </a:spcBef>
              <a:spcAft>
                <a:spcPts val="1200"/>
              </a:spcAft>
              <a:defRPr sz="2516" b="1">
                <a:solidFill>
                  <a:srgbClr val="323333"/>
                </a:solidFill>
                <a:latin typeface="Times New Roman"/>
                <a:ea typeface="Times New Roman"/>
                <a:cs typeface="Times New Roman"/>
                <a:sym typeface="Times New Roman"/>
              </a:defRPr>
            </a:pPr>
            <a:r>
              <a:rPr dirty="0">
                <a:latin typeface="Calibri" panose="020F0502020204030204" pitchFamily="34" charset="0"/>
              </a:rPr>
              <a:t>Diabetic Eye Disease </a:t>
            </a:r>
            <a:r>
              <a:rPr b="0" dirty="0">
                <a:latin typeface="Calibri" panose="020F0502020204030204" pitchFamily="34" charset="0"/>
              </a:rPr>
              <a:t>is a complication of diabetes and a leading cause of </a:t>
            </a:r>
            <a:r>
              <a:rPr b="0" dirty="0" smtClean="0">
                <a:latin typeface="Calibri" panose="020F0502020204030204" pitchFamily="34" charset="0"/>
              </a:rPr>
              <a:t>blindness</a:t>
            </a:r>
            <a:endParaRPr b="0" dirty="0">
              <a:latin typeface="Calibri" panose="020F0502020204030204" pitchFamily="34" charset="0"/>
            </a:endParaRPr>
          </a:p>
          <a:p>
            <a:pPr marL="185346" indent="-185346" defTabSz="218590">
              <a:spcBef>
                <a:spcPts val="0"/>
              </a:spcBef>
              <a:spcAft>
                <a:spcPts val="1200"/>
              </a:spcAft>
              <a:defRPr sz="2516" b="1">
                <a:solidFill>
                  <a:srgbClr val="323333"/>
                </a:solidFill>
                <a:latin typeface="Times New Roman"/>
                <a:ea typeface="Times New Roman"/>
                <a:cs typeface="Times New Roman"/>
                <a:sym typeface="Times New Roman"/>
              </a:defRPr>
            </a:pPr>
            <a:r>
              <a:rPr dirty="0">
                <a:latin typeface="Calibri" panose="020F0502020204030204" pitchFamily="34" charset="0"/>
              </a:rPr>
              <a:t>Glaucoma </a:t>
            </a:r>
            <a:r>
              <a:rPr b="0" dirty="0">
                <a:latin typeface="Calibri" panose="020F0502020204030204" pitchFamily="34" charset="0"/>
              </a:rPr>
              <a:t>is usually associated with high pressure in the eye and affects side or peripheral vision. Damage to </a:t>
            </a:r>
            <a:r>
              <a:rPr b="0" dirty="0" smtClean="0">
                <a:latin typeface="Calibri" panose="020F0502020204030204" pitchFamily="34" charset="0"/>
              </a:rPr>
              <a:t>eye</a:t>
            </a:r>
            <a:r>
              <a:rPr lang="en-US" b="0" dirty="0" smtClean="0">
                <a:latin typeface="Calibri" panose="020F0502020204030204" pitchFamily="34" charset="0"/>
              </a:rPr>
              <a:t>’</a:t>
            </a:r>
            <a:r>
              <a:rPr b="0" dirty="0" smtClean="0">
                <a:latin typeface="Calibri" panose="020F0502020204030204" pitchFamily="34" charset="0"/>
              </a:rPr>
              <a:t>s </a:t>
            </a:r>
            <a:r>
              <a:rPr b="0" dirty="0">
                <a:latin typeface="Calibri" panose="020F0502020204030204" pitchFamily="34" charset="0"/>
              </a:rPr>
              <a:t>optic nerve can cause vision loss and </a:t>
            </a:r>
            <a:r>
              <a:rPr b="0" dirty="0" smtClean="0">
                <a:latin typeface="Calibri" panose="020F0502020204030204" pitchFamily="34" charset="0"/>
              </a:rPr>
              <a:t>blindness</a:t>
            </a:r>
            <a:endParaRPr dirty="0">
              <a:latin typeface="Calibri" panose="020F0502020204030204" pitchFamily="34" charset="0"/>
            </a:endParaRPr>
          </a:p>
          <a:p>
            <a:pPr marL="185346" indent="-185346" defTabSz="218590">
              <a:spcBef>
                <a:spcPts val="0"/>
              </a:spcBef>
              <a:spcAft>
                <a:spcPts val="1200"/>
              </a:spcAft>
              <a:defRPr sz="2516" b="1">
                <a:solidFill>
                  <a:srgbClr val="323333"/>
                </a:solidFill>
                <a:latin typeface="Times New Roman"/>
                <a:ea typeface="Times New Roman"/>
                <a:cs typeface="Times New Roman"/>
                <a:sym typeface="Times New Roman"/>
              </a:defRPr>
            </a:pPr>
            <a:r>
              <a:rPr dirty="0">
                <a:latin typeface="Calibri" panose="020F0502020204030204" pitchFamily="34" charset="0"/>
              </a:rPr>
              <a:t>Dry Eye </a:t>
            </a:r>
            <a:r>
              <a:rPr b="0" dirty="0">
                <a:latin typeface="Calibri" panose="020F0502020204030204" pitchFamily="34" charset="0"/>
              </a:rPr>
              <a:t>occurs when the eye does not produce tears properly, or tears are not of the correct consistency and evaporate too quickly. Dry eye can make reading or using computer for extended periods </a:t>
            </a:r>
            <a:r>
              <a:rPr b="0" dirty="0" smtClean="0">
                <a:latin typeface="Calibri" panose="020F0502020204030204" pitchFamily="34" charset="0"/>
              </a:rPr>
              <a:t>difficult</a:t>
            </a:r>
            <a:endParaRPr dirty="0">
              <a:latin typeface="Calibri" panose="020F0502020204030204" pitchFamily="34" charset="0"/>
            </a:endParaRPr>
          </a:p>
          <a:p>
            <a:pPr marL="185346" indent="-185346" defTabSz="218590">
              <a:spcBef>
                <a:spcPts val="0"/>
              </a:spcBef>
              <a:spcAft>
                <a:spcPts val="1200"/>
              </a:spcAft>
              <a:defRPr sz="2516" b="1">
                <a:solidFill>
                  <a:srgbClr val="323333"/>
                </a:solidFill>
                <a:latin typeface="Times New Roman"/>
                <a:ea typeface="Times New Roman"/>
                <a:cs typeface="Times New Roman"/>
                <a:sym typeface="Times New Roman"/>
              </a:defRPr>
            </a:pPr>
            <a:r>
              <a:rPr dirty="0">
                <a:latin typeface="Calibri" panose="020F0502020204030204" pitchFamily="34" charset="0"/>
              </a:rPr>
              <a:t>Low Vision </a:t>
            </a:r>
            <a:r>
              <a:rPr b="0" dirty="0">
                <a:latin typeface="Calibri" panose="020F0502020204030204" pitchFamily="34" charset="0"/>
              </a:rPr>
              <a:t>means that even with regular glasses, contact lenses, medicine, or surgery, people find everyday tasks difficult to do. Reading, shopping, cooking, TV, and writing become challenging</a:t>
            </a:r>
          </a:p>
        </p:txBody>
      </p:sp>
      <p:sp>
        <p:nvSpPr>
          <p:cNvPr id="2" name="Slide Number Placeholder 1"/>
          <p:cNvSpPr>
            <a:spLocks noGrp="1"/>
          </p:cNvSpPr>
          <p:nvPr>
            <p:ph type="sldNum" sz="quarter" idx="2"/>
          </p:nvPr>
        </p:nvSpPr>
        <p:spPr/>
        <p:txBody>
          <a:bodyPr/>
          <a:lstStyle/>
          <a:p>
            <a:fld id="{86CB4B4D-7CA3-9044-876B-883B54F8677D}"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 name="Shape 148"/>
          <p:cNvSpPr>
            <a:spLocks noGrp="1"/>
          </p:cNvSpPr>
          <p:nvPr>
            <p:ph type="title"/>
          </p:nvPr>
        </p:nvSpPr>
        <p:spPr>
          <a:xfrm>
            <a:off x="3431569" y="295777"/>
            <a:ext cx="5438018" cy="696691"/>
          </a:xfrm>
          <a:prstGeom prst="rect">
            <a:avLst/>
          </a:prstGeom>
        </p:spPr>
        <p:txBody>
          <a:bodyPr/>
          <a:lstStyle>
            <a:lvl1pPr defTabSz="457200">
              <a:defRPr sz="2900" i="1">
                <a:solidFill>
                  <a:srgbClr val="323333"/>
                </a:solidFill>
                <a:latin typeface="Arial"/>
                <a:ea typeface="Arial"/>
                <a:cs typeface="Arial"/>
                <a:sym typeface="Arial"/>
              </a:defRPr>
            </a:lvl1pPr>
          </a:lstStyle>
          <a:p>
            <a:r>
              <a:rPr b="1" i="0" dirty="0">
                <a:solidFill>
                  <a:srgbClr val="FFFFFF"/>
                </a:solidFill>
                <a:latin typeface="Calibri" panose="020F0502020204030204" pitchFamily="34" charset="0"/>
              </a:rPr>
              <a:t>How to Maintain Healthy Vision</a:t>
            </a:r>
          </a:p>
        </p:txBody>
      </p:sp>
      <p:sp>
        <p:nvSpPr>
          <p:cNvPr id="149" name="Shape 149"/>
          <p:cNvSpPr>
            <a:spLocks noGrp="1"/>
          </p:cNvSpPr>
          <p:nvPr>
            <p:ph type="body" idx="1"/>
          </p:nvPr>
        </p:nvSpPr>
        <p:spPr>
          <a:xfrm>
            <a:off x="277402" y="1021794"/>
            <a:ext cx="8767820" cy="5294433"/>
          </a:xfrm>
          <a:prstGeom prst="rect">
            <a:avLst/>
          </a:prstGeom>
        </p:spPr>
        <p:txBody>
          <a:bodyPr>
            <a:noAutofit/>
          </a:bodyPr>
          <a:lstStyle/>
          <a:p>
            <a:pPr marL="147187" indent="-147187" defTabSz="173587">
              <a:spcBef>
                <a:spcPts val="0"/>
              </a:spcBef>
              <a:spcAft>
                <a:spcPts val="600"/>
              </a:spcAft>
              <a:defRPr sz="1998" b="1">
                <a:solidFill>
                  <a:srgbClr val="323333"/>
                </a:solidFill>
                <a:latin typeface="Times New Roman"/>
                <a:ea typeface="Times New Roman"/>
                <a:cs typeface="Times New Roman"/>
                <a:sym typeface="Times New Roman"/>
              </a:defRPr>
            </a:pPr>
            <a:r>
              <a:rPr sz="1800" dirty="0">
                <a:latin typeface="Calibri" panose="020F0502020204030204" pitchFamily="34" charset="0"/>
              </a:rPr>
              <a:t>Comprehensive Eye </a:t>
            </a:r>
            <a:r>
              <a:rPr sz="1800" dirty="0" smtClean="0">
                <a:latin typeface="Calibri" panose="020F0502020204030204" pitchFamily="34" charset="0"/>
              </a:rPr>
              <a:t>Exam</a:t>
            </a:r>
            <a:r>
              <a:rPr lang="en-US" sz="1800" dirty="0" smtClean="0">
                <a:latin typeface="Calibri" panose="020F0502020204030204" pitchFamily="34" charset="0"/>
              </a:rPr>
              <a:t>: </a:t>
            </a:r>
            <a:r>
              <a:rPr sz="1800" b="0" dirty="0" smtClean="0">
                <a:latin typeface="Calibri" panose="020F0502020204030204" pitchFamily="34" charset="0"/>
              </a:rPr>
              <a:t>Many </a:t>
            </a:r>
            <a:r>
              <a:rPr sz="1800" b="0" dirty="0">
                <a:latin typeface="Calibri" panose="020F0502020204030204" pitchFamily="34" charset="0"/>
              </a:rPr>
              <a:t>common eye diseases often have no warning signs. A comprehensive eye exam is the only way to detect these diseases in their early stages. Get an Eye exam @ </a:t>
            </a:r>
            <a:r>
              <a:rPr sz="1800" b="0" dirty="0" smtClean="0">
                <a:latin typeface="Calibri" panose="020F0502020204030204" pitchFamily="34" charset="0"/>
              </a:rPr>
              <a:t>50</a:t>
            </a:r>
            <a:endParaRPr sz="1800" b="0" dirty="0">
              <a:latin typeface="Calibri" panose="020F0502020204030204" pitchFamily="34" charset="0"/>
            </a:endParaRPr>
          </a:p>
          <a:p>
            <a:pPr marL="147187" indent="-147187" defTabSz="173587">
              <a:spcBef>
                <a:spcPts val="0"/>
              </a:spcBef>
              <a:spcAft>
                <a:spcPts val="600"/>
              </a:spcAft>
              <a:defRPr sz="1998" b="1">
                <a:solidFill>
                  <a:srgbClr val="323333"/>
                </a:solidFill>
                <a:latin typeface="Times New Roman"/>
                <a:ea typeface="Times New Roman"/>
                <a:cs typeface="Times New Roman"/>
                <a:sym typeface="Times New Roman"/>
              </a:defRPr>
            </a:pPr>
            <a:r>
              <a:rPr sz="1800" dirty="0">
                <a:latin typeface="Calibri" panose="020F0502020204030204" pitchFamily="34" charset="0"/>
              </a:rPr>
              <a:t>Know your </a:t>
            </a:r>
            <a:r>
              <a:rPr sz="1800" dirty="0" smtClean="0">
                <a:latin typeface="Calibri" panose="020F0502020204030204" pitchFamily="34" charset="0"/>
              </a:rPr>
              <a:t>family</a:t>
            </a:r>
            <a:r>
              <a:rPr lang="en-US" sz="1800" dirty="0" smtClean="0">
                <a:latin typeface="Calibri" panose="020F0502020204030204" pitchFamily="34" charset="0"/>
              </a:rPr>
              <a:t>’</a:t>
            </a:r>
            <a:r>
              <a:rPr sz="1800" dirty="0" smtClean="0">
                <a:latin typeface="Calibri" panose="020F0502020204030204" pitchFamily="34" charset="0"/>
              </a:rPr>
              <a:t>s </a:t>
            </a:r>
            <a:r>
              <a:rPr sz="1800" dirty="0">
                <a:latin typeface="Calibri" panose="020F0502020204030204" pitchFamily="34" charset="0"/>
              </a:rPr>
              <a:t>eye health </a:t>
            </a:r>
            <a:r>
              <a:rPr sz="1800" dirty="0" smtClean="0">
                <a:latin typeface="Calibri" panose="020F0502020204030204" pitchFamily="34" charset="0"/>
              </a:rPr>
              <a:t>history</a:t>
            </a:r>
            <a:r>
              <a:rPr lang="en-US" sz="1800" dirty="0" smtClean="0">
                <a:latin typeface="Calibri" panose="020F0502020204030204" pitchFamily="34" charset="0"/>
              </a:rPr>
              <a:t>: </a:t>
            </a:r>
            <a:r>
              <a:rPr sz="1800" b="0" dirty="0" smtClean="0">
                <a:latin typeface="Calibri" panose="020F0502020204030204" pitchFamily="34" charset="0"/>
              </a:rPr>
              <a:t>Certain </a:t>
            </a:r>
            <a:r>
              <a:rPr sz="1800" b="0" dirty="0">
                <a:latin typeface="Calibri" panose="020F0502020204030204" pitchFamily="34" charset="0"/>
              </a:rPr>
              <a:t>Eye Diseases run in the family your risk may increase for developing an eye disease or condition</a:t>
            </a:r>
            <a:r>
              <a:rPr sz="1800" b="0" dirty="0" smtClean="0">
                <a:latin typeface="Calibri" panose="020F0502020204030204" pitchFamily="34" charset="0"/>
              </a:rPr>
              <a:t>.</a:t>
            </a:r>
            <a:endParaRPr sz="1800" dirty="0">
              <a:latin typeface="Calibri" panose="020F0502020204030204" pitchFamily="34" charset="0"/>
            </a:endParaRPr>
          </a:p>
          <a:p>
            <a:pPr marL="147187" indent="-147187" defTabSz="173587">
              <a:spcBef>
                <a:spcPts val="0"/>
              </a:spcBef>
              <a:spcAft>
                <a:spcPts val="600"/>
              </a:spcAft>
              <a:defRPr sz="1998" b="1">
                <a:solidFill>
                  <a:srgbClr val="323333"/>
                </a:solidFill>
                <a:latin typeface="Times New Roman"/>
                <a:ea typeface="Times New Roman"/>
                <a:cs typeface="Times New Roman"/>
                <a:sym typeface="Times New Roman"/>
              </a:defRPr>
            </a:pPr>
            <a:r>
              <a:rPr sz="1800" dirty="0">
                <a:latin typeface="Calibri" panose="020F0502020204030204" pitchFamily="34" charset="0"/>
              </a:rPr>
              <a:t>Eat right to protect your </a:t>
            </a:r>
            <a:r>
              <a:rPr sz="1800" dirty="0" smtClean="0">
                <a:latin typeface="Calibri" panose="020F0502020204030204" pitchFamily="34" charset="0"/>
              </a:rPr>
              <a:t>sight</a:t>
            </a:r>
            <a:r>
              <a:rPr lang="en-US" sz="1800" dirty="0" smtClean="0">
                <a:latin typeface="Calibri" panose="020F0502020204030204" pitchFamily="34" charset="0"/>
              </a:rPr>
              <a:t>: </a:t>
            </a:r>
            <a:r>
              <a:rPr sz="1800" b="0" dirty="0" smtClean="0">
                <a:latin typeface="Calibri" panose="020F0502020204030204" pitchFamily="34" charset="0"/>
              </a:rPr>
              <a:t>Diet </a:t>
            </a:r>
            <a:r>
              <a:rPr sz="1800" b="0" dirty="0">
                <a:latin typeface="Calibri" panose="020F0502020204030204" pitchFamily="34" charset="0"/>
              </a:rPr>
              <a:t>rich in fruits and vegetables, particularly dark leafy greens, such as spinach, kale, carrots or collard greens as well as </a:t>
            </a:r>
            <a:r>
              <a:rPr sz="1800" b="0" dirty="0" smtClean="0">
                <a:latin typeface="Calibri" panose="020F0502020204030204" pitchFamily="34" charset="0"/>
              </a:rPr>
              <a:t>fis</a:t>
            </a:r>
            <a:r>
              <a:rPr lang="en-US" sz="1800" b="0" dirty="0" smtClean="0">
                <a:latin typeface="Calibri" panose="020F0502020204030204" pitchFamily="34" charset="0"/>
              </a:rPr>
              <a:t>h</a:t>
            </a:r>
            <a:r>
              <a:rPr sz="1800" b="0" dirty="0" smtClean="0">
                <a:latin typeface="Calibri" panose="020F0502020204030204" pitchFamily="34" charset="0"/>
              </a:rPr>
              <a:t> </a:t>
            </a:r>
            <a:r>
              <a:rPr sz="1800" b="0" dirty="0">
                <a:latin typeface="Calibri" panose="020F0502020204030204" pitchFamily="34" charset="0"/>
              </a:rPr>
              <a:t>high in omega-3 fatty acids, such as salmon, tuna, and halibut are good for </a:t>
            </a:r>
            <a:r>
              <a:rPr sz="1800" b="0" dirty="0" smtClean="0">
                <a:latin typeface="Calibri" panose="020F0502020204030204" pitchFamily="34" charset="0"/>
              </a:rPr>
              <a:t>vision</a:t>
            </a:r>
            <a:endParaRPr sz="1800" dirty="0">
              <a:latin typeface="Calibri" panose="020F0502020204030204" pitchFamily="34" charset="0"/>
            </a:endParaRPr>
          </a:p>
          <a:p>
            <a:pPr marL="147187" indent="-147187" defTabSz="173587">
              <a:spcBef>
                <a:spcPts val="0"/>
              </a:spcBef>
              <a:spcAft>
                <a:spcPts val="600"/>
              </a:spcAft>
              <a:defRPr sz="1998" b="1">
                <a:solidFill>
                  <a:srgbClr val="323333"/>
                </a:solidFill>
                <a:latin typeface="Times New Roman"/>
                <a:ea typeface="Times New Roman"/>
                <a:cs typeface="Times New Roman"/>
                <a:sym typeface="Times New Roman"/>
              </a:defRPr>
            </a:pPr>
            <a:r>
              <a:rPr sz="1800" dirty="0">
                <a:latin typeface="Calibri" panose="020F0502020204030204" pitchFamily="34" charset="0"/>
              </a:rPr>
              <a:t>Maintain a healthy weight - Obesity</a:t>
            </a:r>
            <a:r>
              <a:rPr sz="1800" b="0" dirty="0">
                <a:latin typeface="Calibri" panose="020F0502020204030204" pitchFamily="34" charset="0"/>
              </a:rPr>
              <a:t> can lead to </a:t>
            </a:r>
            <a:r>
              <a:rPr sz="1800" b="0" dirty="0" smtClean="0">
                <a:latin typeface="Calibri" panose="020F0502020204030204" pitchFamily="34" charset="0"/>
              </a:rPr>
              <a:t>Diabetic </a:t>
            </a:r>
            <a:r>
              <a:rPr sz="1800" b="0" dirty="0">
                <a:latin typeface="Calibri" panose="020F0502020204030204" pitchFamily="34" charset="0"/>
              </a:rPr>
              <a:t>Eye Disease and </a:t>
            </a:r>
            <a:r>
              <a:rPr sz="1800" b="0" dirty="0" smtClean="0">
                <a:latin typeface="Calibri" panose="020F0502020204030204" pitchFamily="34" charset="0"/>
              </a:rPr>
              <a:t>Glaucoma</a:t>
            </a:r>
            <a:endParaRPr sz="1800" dirty="0">
              <a:latin typeface="Calibri" panose="020F0502020204030204" pitchFamily="34" charset="0"/>
            </a:endParaRPr>
          </a:p>
          <a:p>
            <a:pPr marL="147187" indent="-147187" defTabSz="173587">
              <a:spcBef>
                <a:spcPts val="0"/>
              </a:spcBef>
              <a:spcAft>
                <a:spcPts val="600"/>
              </a:spcAft>
              <a:defRPr sz="1998" b="1">
                <a:solidFill>
                  <a:srgbClr val="323333"/>
                </a:solidFill>
                <a:latin typeface="Times New Roman"/>
                <a:ea typeface="Times New Roman"/>
                <a:cs typeface="Times New Roman"/>
                <a:sym typeface="Times New Roman"/>
              </a:defRPr>
            </a:pPr>
            <a:r>
              <a:rPr sz="1800" dirty="0" smtClean="0">
                <a:latin typeface="Calibri" panose="020F0502020204030204" pitchFamily="34" charset="0"/>
              </a:rPr>
              <a:t>Smoking </a:t>
            </a:r>
            <a:r>
              <a:rPr sz="1800" b="0" dirty="0">
                <a:latin typeface="Calibri" panose="020F0502020204030204" pitchFamily="34" charset="0"/>
              </a:rPr>
              <a:t>increases risk of developing age-related macular degeneration, cataract, and optic nerve </a:t>
            </a:r>
            <a:r>
              <a:rPr sz="1800" b="0" dirty="0" smtClean="0">
                <a:latin typeface="Calibri" panose="020F0502020204030204" pitchFamily="34" charset="0"/>
              </a:rPr>
              <a:t>damage</a:t>
            </a:r>
            <a:endParaRPr sz="1800" dirty="0">
              <a:latin typeface="Calibri" panose="020F0502020204030204" pitchFamily="34" charset="0"/>
            </a:endParaRPr>
          </a:p>
          <a:p>
            <a:pPr marL="147187" indent="-147187" defTabSz="173587">
              <a:spcBef>
                <a:spcPts val="0"/>
              </a:spcBef>
              <a:spcAft>
                <a:spcPts val="600"/>
              </a:spcAft>
              <a:defRPr sz="1998" b="1">
                <a:solidFill>
                  <a:srgbClr val="323333"/>
                </a:solidFill>
                <a:latin typeface="Times New Roman"/>
                <a:ea typeface="Times New Roman"/>
                <a:cs typeface="Times New Roman"/>
                <a:sym typeface="Times New Roman"/>
              </a:defRPr>
            </a:pPr>
            <a:r>
              <a:rPr sz="1800" dirty="0">
                <a:latin typeface="Calibri" panose="020F0502020204030204" pitchFamily="34" charset="0"/>
              </a:rPr>
              <a:t>Sunglasses protect your eyes from the </a:t>
            </a:r>
            <a:r>
              <a:rPr sz="1800" dirty="0" smtClean="0">
                <a:latin typeface="Calibri" panose="020F0502020204030204" pitchFamily="34" charset="0"/>
              </a:rPr>
              <a:t>sun</a:t>
            </a:r>
            <a:r>
              <a:rPr lang="en-US" sz="1800" dirty="0" smtClean="0">
                <a:latin typeface="Calibri" panose="020F0502020204030204" pitchFamily="34" charset="0"/>
              </a:rPr>
              <a:t>’</a:t>
            </a:r>
            <a:r>
              <a:rPr sz="1800" dirty="0" smtClean="0">
                <a:latin typeface="Calibri" panose="020F0502020204030204" pitchFamily="34" charset="0"/>
              </a:rPr>
              <a:t>s </a:t>
            </a:r>
            <a:r>
              <a:rPr sz="1800" dirty="0">
                <a:latin typeface="Calibri" panose="020F0502020204030204" pitchFamily="34" charset="0"/>
              </a:rPr>
              <a:t>ultraviolet rays.</a:t>
            </a:r>
            <a:r>
              <a:rPr sz="1800" b="0" dirty="0">
                <a:latin typeface="Calibri" panose="020F0502020204030204" pitchFamily="34" charset="0"/>
              </a:rPr>
              <a:t> When purchasing sunglasses, look for ones that block out 99 to 100 percent of both UV-A and UV-B </a:t>
            </a:r>
            <a:r>
              <a:rPr sz="1800" b="0" dirty="0" smtClean="0">
                <a:latin typeface="Calibri" panose="020F0502020204030204" pitchFamily="34" charset="0"/>
              </a:rPr>
              <a:t>radiation</a:t>
            </a:r>
            <a:endParaRPr sz="1800" dirty="0">
              <a:latin typeface="Calibri" panose="020F0502020204030204" pitchFamily="34" charset="0"/>
            </a:endParaRPr>
          </a:p>
          <a:p>
            <a:pPr marL="147187" indent="-147187" defTabSz="173587">
              <a:spcBef>
                <a:spcPts val="0"/>
              </a:spcBef>
              <a:spcAft>
                <a:spcPts val="600"/>
              </a:spcAft>
              <a:defRPr sz="1998" b="1">
                <a:solidFill>
                  <a:srgbClr val="323333"/>
                </a:solidFill>
                <a:latin typeface="Times New Roman"/>
                <a:ea typeface="Times New Roman"/>
                <a:cs typeface="Times New Roman"/>
                <a:sym typeface="Times New Roman"/>
              </a:defRPr>
            </a:pPr>
            <a:r>
              <a:rPr sz="1800" dirty="0">
                <a:latin typeface="Calibri" panose="020F0502020204030204" pitchFamily="34" charset="0"/>
              </a:rPr>
              <a:t>Give your eyes a </a:t>
            </a:r>
            <a:r>
              <a:rPr sz="1800" dirty="0" smtClean="0">
                <a:latin typeface="Calibri" panose="020F0502020204030204" pitchFamily="34" charset="0"/>
              </a:rPr>
              <a:t>rest</a:t>
            </a:r>
            <a:r>
              <a:rPr lang="en-US" sz="1800" dirty="0" smtClean="0">
                <a:latin typeface="Calibri" panose="020F0502020204030204" pitchFamily="34" charset="0"/>
              </a:rPr>
              <a:t>: </a:t>
            </a:r>
            <a:r>
              <a:rPr sz="1800" b="0" dirty="0" smtClean="0">
                <a:latin typeface="Calibri" panose="020F0502020204030204" pitchFamily="34" charset="0"/>
              </a:rPr>
              <a:t>If </a:t>
            </a:r>
            <a:r>
              <a:rPr sz="1800" b="0" dirty="0">
                <a:latin typeface="Calibri" panose="020F0502020204030204" pitchFamily="34" charset="0"/>
              </a:rPr>
              <a:t>you spend a lot of time at the computer, Try the 20-20-20 rule: Every 20 minutes, look away about 20 feet in front of you for 20 seconds - May Reduce Strain on your Eyes</a:t>
            </a:r>
          </a:p>
        </p:txBody>
      </p:sp>
      <p:sp>
        <p:nvSpPr>
          <p:cNvPr id="2" name="Slide Number Placeholder 1"/>
          <p:cNvSpPr>
            <a:spLocks noGrp="1"/>
          </p:cNvSpPr>
          <p:nvPr>
            <p:ph type="sldNum" sz="quarter" idx="2"/>
          </p:nvPr>
        </p:nvSpPr>
        <p:spPr/>
        <p:txBody>
          <a:bodyPr/>
          <a:lstStyle/>
          <a:p>
            <a:fld id="{86CB4B4D-7CA3-9044-876B-883B54F8677D}"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38893" y="1364755"/>
            <a:ext cx="78867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smtClean="0">
                <a:solidFill>
                  <a:srgbClr val="000000"/>
                </a:solidFill>
              </a:rPr>
              <a:t>Four Priorities for 2016</a:t>
            </a:r>
            <a:endParaRPr lang="en-US" smtClean="0">
              <a:solidFill>
                <a:srgbClr val="000000"/>
              </a:solidFill>
            </a:endParaRPr>
          </a:p>
          <a:p>
            <a:pPr marL="514350" indent="-514350">
              <a:buFont typeface="+mj-lt"/>
              <a:buAutoNum type="arabicPeriod"/>
            </a:pPr>
            <a:r>
              <a:rPr lang="en-US" b="1" smtClean="0">
                <a:solidFill>
                  <a:srgbClr val="000000"/>
                </a:solidFill>
              </a:rPr>
              <a:t>At least 50% of Tajnid to attend monthly meetings where we discuss our Khalifa’s vision: “Save yourself and your families from a fire” in interactive discussions.</a:t>
            </a:r>
          </a:p>
          <a:p>
            <a:pPr marL="514350" indent="-514350">
              <a:buFont typeface="+mj-lt"/>
              <a:buAutoNum type="arabicPeriod"/>
            </a:pPr>
            <a:r>
              <a:rPr lang="en-US" b="1" smtClean="0">
                <a:solidFill>
                  <a:srgbClr val="000000"/>
                </a:solidFill>
              </a:rPr>
              <a:t>Help establish a culture of congregational Salat.</a:t>
            </a:r>
          </a:p>
          <a:p>
            <a:pPr marL="514350" indent="-514350">
              <a:buFont typeface="+mj-lt"/>
              <a:buAutoNum type="arabicPeriod"/>
            </a:pPr>
            <a:r>
              <a:rPr lang="en-US" b="1" smtClean="0">
                <a:solidFill>
                  <a:srgbClr val="000000"/>
                </a:solidFill>
              </a:rPr>
              <a:t>Help strengthen the love of Holy Quran.</a:t>
            </a:r>
          </a:p>
          <a:p>
            <a:pPr marL="514350" indent="-514350">
              <a:buFont typeface="+mj-lt"/>
              <a:buAutoNum type="arabicPeriod"/>
            </a:pPr>
            <a:r>
              <a:rPr lang="en-US" b="1" smtClean="0">
                <a:solidFill>
                  <a:srgbClr val="000000"/>
                </a:solidFill>
              </a:rPr>
              <a:t>More than 50% Tajnid to attend National Ijtima. The National Ijtema and Shura will take place in BRM on Sep 23-25, 2016. Please start planning now</a:t>
            </a:r>
            <a:endParaRPr lang="en-US" b="1" dirty="0">
              <a:solidFill>
                <a:srgbClr val="000000"/>
              </a:solidFill>
            </a:endParaRPr>
          </a:p>
        </p:txBody>
      </p:sp>
      <p:sp>
        <p:nvSpPr>
          <p:cNvPr id="3" name="Content Placeholder 2"/>
          <p:cNvSpPr txBox="1">
            <a:spLocks/>
          </p:cNvSpPr>
          <p:nvPr/>
        </p:nvSpPr>
        <p:spPr>
          <a:xfrm>
            <a:off x="4048109" y="381425"/>
            <a:ext cx="4500539" cy="77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smtClean="0">
                <a:solidFill>
                  <a:schemeClr val="bg1"/>
                </a:solidFill>
              </a:rPr>
              <a:t>National Reminders</a:t>
            </a:r>
            <a:endParaRPr lang="en-US" sz="32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26</a:t>
            </a:fld>
            <a:endParaRPr lang="en-US"/>
          </a:p>
        </p:txBody>
      </p:sp>
    </p:spTree>
    <p:extLst>
      <p:ext uri="{BB962C8B-B14F-4D97-AF65-F5344CB8AC3E}">
        <p14:creationId xmlns:p14="http://schemas.microsoft.com/office/powerpoint/2010/main" val="403496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28650" y="1369453"/>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smtClean="0"/>
              <a:t>Local Reminders</a:t>
            </a:r>
          </a:p>
          <a:p>
            <a:pPr marL="971550" lvl="1" indent="-514350">
              <a:buFont typeface="+mj-lt"/>
              <a:buAutoNum type="arabicPeriod"/>
            </a:pPr>
            <a:r>
              <a:rPr lang="en-US" b="1" smtClean="0"/>
              <a:t>	</a:t>
            </a:r>
          </a:p>
          <a:p>
            <a:pPr marL="971550" lvl="1" indent="-514350">
              <a:buFont typeface="+mj-lt"/>
              <a:buAutoNum type="arabicPeriod"/>
            </a:pPr>
            <a:r>
              <a:rPr lang="en-US" b="1" smtClean="0"/>
              <a:t>	</a:t>
            </a:r>
            <a:endParaRPr lang="en-US" smtClean="0"/>
          </a:p>
          <a:p>
            <a:endParaRPr lang="en-US" smtClean="0"/>
          </a:p>
          <a:p>
            <a:endParaRPr lang="en-US" smtClean="0"/>
          </a:p>
          <a:p>
            <a:pPr marL="0" indent="0">
              <a:buFont typeface="Arial" panose="020B0604020202020204" pitchFamily="34" charset="0"/>
              <a:buNone/>
            </a:pPr>
            <a:endParaRPr lang="en-US" smtClean="0"/>
          </a:p>
          <a:p>
            <a:endParaRPr lang="en-US" smtClean="0"/>
          </a:p>
          <a:p>
            <a:endParaRPr lang="en-US" smtClean="0"/>
          </a:p>
          <a:p>
            <a:pPr marL="0" indent="0">
              <a:buFont typeface="Arial" panose="020B0604020202020204" pitchFamily="34" charset="0"/>
              <a:buNone/>
            </a:pPr>
            <a:r>
              <a:rPr lang="en-US" b="1" smtClean="0"/>
              <a:t>Dua</a:t>
            </a:r>
            <a:endParaRPr lang="en-US" b="1" dirty="0"/>
          </a:p>
        </p:txBody>
      </p:sp>
      <p:sp>
        <p:nvSpPr>
          <p:cNvPr id="4" name="Content Placeholder 2"/>
          <p:cNvSpPr txBox="1">
            <a:spLocks/>
          </p:cNvSpPr>
          <p:nvPr/>
        </p:nvSpPr>
        <p:spPr>
          <a:xfrm>
            <a:off x="4048109" y="381425"/>
            <a:ext cx="4500539" cy="77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solidFill>
                  <a:schemeClr val="bg1"/>
                </a:solidFill>
              </a:rPr>
              <a:t>Local Reminders</a:t>
            </a:r>
            <a:endParaRPr lang="en-US" sz="3200" b="1" dirty="0">
              <a:solidFill>
                <a:schemeClr val="bg1"/>
              </a:solidFill>
            </a:endParaRPr>
          </a:p>
        </p:txBody>
      </p:sp>
      <p:sp>
        <p:nvSpPr>
          <p:cNvPr id="5" name="Slide Number Placeholder 4"/>
          <p:cNvSpPr>
            <a:spLocks noGrp="1"/>
          </p:cNvSpPr>
          <p:nvPr>
            <p:ph type="sldNum" sz="quarter" idx="12"/>
          </p:nvPr>
        </p:nvSpPr>
        <p:spPr/>
        <p:txBody>
          <a:bodyPr/>
          <a:lstStyle/>
          <a:p>
            <a:fld id="{D64212AE-C6D7-4DAE-B05A-60F3647E62E0}" type="slidenum">
              <a:rPr lang="en-US" smtClean="0"/>
              <a:t>27</a:t>
            </a:fld>
            <a:endParaRPr lang="en-US"/>
          </a:p>
        </p:txBody>
      </p:sp>
    </p:spTree>
    <p:extLst>
      <p:ext uri="{BB962C8B-B14F-4D97-AF65-F5344CB8AC3E}">
        <p14:creationId xmlns:p14="http://schemas.microsoft.com/office/powerpoint/2010/main" val="67729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76045"/>
            <a:ext cx="7886700" cy="4430395"/>
          </a:xfrm>
        </p:spPr>
        <p:txBody>
          <a:bodyPr>
            <a:noAutofit/>
          </a:bodyPr>
          <a:lstStyle/>
          <a:p>
            <a:pPr marL="0" lvl="0" indent="0">
              <a:buNone/>
            </a:pPr>
            <a:r>
              <a:rPr lang="en-US" b="1" dirty="0"/>
              <a:t>THE MEANING OF HOLY </a:t>
            </a:r>
            <a:r>
              <a:rPr lang="en-US" b="1" dirty="0" smtClean="0"/>
              <a:t>Qur’an </a:t>
            </a:r>
            <a:r>
              <a:rPr lang="en-US" b="1" dirty="0"/>
              <a:t>ARE UNFOLDED AS DEMAND IS CREATED</a:t>
            </a:r>
          </a:p>
          <a:p>
            <a:pPr marL="0" indent="0">
              <a:buNone/>
            </a:pPr>
            <a:r>
              <a:rPr lang="en-US" dirty="0"/>
              <a:t>The meanings of Holy </a:t>
            </a:r>
            <a:r>
              <a:rPr lang="en-US" dirty="0" smtClean="0"/>
              <a:t>Qur’an </a:t>
            </a:r>
            <a:r>
              <a:rPr lang="en-US" dirty="0"/>
              <a:t>are unfolded as demand is created according to the changing times and stand guard like well-armed soldier against the insinuations and aspersions cast in every age. Had the </a:t>
            </a:r>
            <a:r>
              <a:rPr lang="en-US" dirty="0" smtClean="0"/>
              <a:t>Qur’an </a:t>
            </a:r>
            <a:r>
              <a:rPr lang="en-US" dirty="0"/>
              <a:t>been limited in extent regarding that which it comprises of solid facts and subtle realities it could not have been deemed as that perfect miracle</a:t>
            </a:r>
            <a:r>
              <a:rPr lang="en-US" dirty="0" smtClean="0"/>
              <a:t>. </a:t>
            </a:r>
            <a:endParaRPr lang="en-US" dirty="0"/>
          </a:p>
          <a:p>
            <a:pPr marL="0" indent="0" algn="r">
              <a:buNone/>
            </a:pPr>
            <a:r>
              <a:rPr lang="en-US" dirty="0" smtClean="0"/>
              <a:t>(</a:t>
            </a:r>
            <a:r>
              <a:rPr lang="en-US" dirty="0" err="1"/>
              <a:t>Roohani</a:t>
            </a:r>
            <a:r>
              <a:rPr lang="en-US" dirty="0"/>
              <a:t> </a:t>
            </a:r>
            <a:r>
              <a:rPr lang="en-US" dirty="0" err="1" smtClean="0"/>
              <a:t>Khaza’in</a:t>
            </a:r>
            <a:r>
              <a:rPr lang="en-US" dirty="0" smtClean="0"/>
              <a:t>, </a:t>
            </a:r>
            <a:r>
              <a:rPr lang="en-US" dirty="0" err="1"/>
              <a:t>vol</a:t>
            </a:r>
            <a:r>
              <a:rPr lang="en-US" dirty="0"/>
              <a:t> </a:t>
            </a:r>
            <a:r>
              <a:rPr lang="en-US" dirty="0" smtClean="0"/>
              <a:t>3, page </a:t>
            </a:r>
            <a:r>
              <a:rPr lang="en-US" dirty="0"/>
              <a:t>255)</a:t>
            </a:r>
          </a:p>
        </p:txBody>
      </p:sp>
      <p:sp>
        <p:nvSpPr>
          <p:cNvPr id="2" name="Rectangle 1"/>
          <p:cNvSpPr/>
          <p:nvPr/>
        </p:nvSpPr>
        <p:spPr>
          <a:xfrm>
            <a:off x="3488762" y="394454"/>
            <a:ext cx="5633145"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a:t>
            </a:r>
            <a:r>
              <a:rPr lang="en-US" sz="2800" b="1" dirty="0" smtClean="0">
                <a:solidFill>
                  <a:schemeClr val="bg1"/>
                </a:solidFill>
              </a:rPr>
              <a:t>Qur’an 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3</a:t>
            </a:fld>
            <a:endParaRPr lang="en-US"/>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76045"/>
            <a:ext cx="7886700" cy="4430395"/>
          </a:xfrm>
        </p:spPr>
        <p:txBody>
          <a:bodyPr>
            <a:noAutofit/>
          </a:bodyPr>
          <a:lstStyle/>
          <a:p>
            <a:pPr marL="0" indent="0">
              <a:buNone/>
            </a:pPr>
            <a:r>
              <a:rPr lang="en-US" sz="2400" b="1" u="sng" dirty="0"/>
              <a:t>Even a Blind Man</a:t>
            </a:r>
            <a:endParaRPr lang="en-US" sz="2400" dirty="0"/>
          </a:p>
          <a:p>
            <a:pPr marL="0" indent="0">
              <a:buNone/>
            </a:pPr>
            <a:r>
              <a:rPr lang="en-US" sz="2400" dirty="0"/>
              <a:t>Abu </a:t>
            </a:r>
            <a:r>
              <a:rPr lang="en-US" sz="2400" dirty="0" err="1" smtClean="0"/>
              <a:t>Hurayrah</a:t>
            </a:r>
            <a:r>
              <a:rPr lang="en-US" sz="2400" dirty="0" smtClean="0"/>
              <a:t> (may </a:t>
            </a:r>
            <a:r>
              <a:rPr lang="en-US" sz="2400" dirty="0"/>
              <a:t>Allah be pleased with </a:t>
            </a:r>
            <a:r>
              <a:rPr lang="en-US" sz="2400" dirty="0" smtClean="0"/>
              <a:t>him) </a:t>
            </a:r>
            <a:r>
              <a:rPr lang="en-US" sz="2400" dirty="0"/>
              <a:t>reported that a blind man said to the </a:t>
            </a:r>
            <a:r>
              <a:rPr lang="en-US" sz="2400" dirty="0" smtClean="0"/>
              <a:t>Prophet (saw) “O </a:t>
            </a:r>
            <a:r>
              <a:rPr lang="en-US" sz="2400" dirty="0"/>
              <a:t>Messenger of Allah, I have no guide to lead me to the mosque (to attend the congregational </a:t>
            </a:r>
            <a:r>
              <a:rPr lang="en-US" sz="2400" dirty="0" smtClean="0"/>
              <a:t>Prayer).” </a:t>
            </a:r>
            <a:r>
              <a:rPr lang="en-US" sz="2400" dirty="0"/>
              <a:t>He asked the </a:t>
            </a:r>
            <a:r>
              <a:rPr lang="en-US" sz="2400" dirty="0" smtClean="0"/>
              <a:t>Prophet (saw) </a:t>
            </a:r>
            <a:r>
              <a:rPr lang="en-US" sz="2400" dirty="0"/>
              <a:t>for permission to pray in his house and the </a:t>
            </a:r>
            <a:r>
              <a:rPr lang="en-US" sz="2400" dirty="0" smtClean="0"/>
              <a:t>Prophet (saw) </a:t>
            </a:r>
            <a:r>
              <a:rPr lang="en-US" sz="2400" dirty="0"/>
              <a:t>permitted him. Then, when </a:t>
            </a:r>
            <a:r>
              <a:rPr lang="en-US" sz="2400" dirty="0" smtClean="0"/>
              <a:t>he turned </a:t>
            </a:r>
            <a:r>
              <a:rPr lang="en-US" sz="2400" dirty="0"/>
              <a:t>to go, the </a:t>
            </a:r>
            <a:r>
              <a:rPr lang="en-US" sz="2400" dirty="0" smtClean="0"/>
              <a:t>Prophet (saw) </a:t>
            </a:r>
            <a:r>
              <a:rPr lang="en-US" sz="2400" dirty="0"/>
              <a:t>called him and said: </a:t>
            </a:r>
            <a:r>
              <a:rPr lang="en-US" sz="2400" dirty="0" smtClean="0"/>
              <a:t>“Do </a:t>
            </a:r>
            <a:r>
              <a:rPr lang="en-US" sz="2400" dirty="0"/>
              <a:t>you hear the call to prayer</a:t>
            </a:r>
            <a:r>
              <a:rPr lang="en-US" sz="2400" dirty="0" smtClean="0"/>
              <a:t>?”</a:t>
            </a:r>
            <a:r>
              <a:rPr lang="en-US" sz="2400" dirty="0"/>
              <a:t> The blind man said </a:t>
            </a:r>
            <a:r>
              <a:rPr lang="en-US" sz="2400" dirty="0" smtClean="0"/>
              <a:t>“yes.” </a:t>
            </a:r>
            <a:r>
              <a:rPr lang="en-US" sz="2400" dirty="0"/>
              <a:t>The </a:t>
            </a:r>
            <a:r>
              <a:rPr lang="en-US" sz="2400" dirty="0" smtClean="0"/>
              <a:t>Prophet (saw) </a:t>
            </a:r>
            <a:r>
              <a:rPr lang="en-US" sz="2400" dirty="0"/>
              <a:t>then said: </a:t>
            </a:r>
            <a:r>
              <a:rPr lang="en-US" sz="2400" dirty="0" smtClean="0"/>
              <a:t>“Then </a:t>
            </a:r>
            <a:r>
              <a:rPr lang="en-US" sz="2400" dirty="0"/>
              <a:t>respond to it [by coming to the mosque</a:t>
            </a:r>
            <a:r>
              <a:rPr lang="en-US" sz="2400" dirty="0" smtClean="0"/>
              <a:t>]!”</a:t>
            </a:r>
          </a:p>
          <a:p>
            <a:pPr marL="0" indent="0" algn="r">
              <a:buNone/>
            </a:pPr>
            <a:r>
              <a:rPr lang="en-US" sz="2400" dirty="0" smtClean="0"/>
              <a:t>[</a:t>
            </a:r>
            <a:r>
              <a:rPr lang="en-US" sz="2400" dirty="0"/>
              <a:t>Muslim] </a:t>
            </a:r>
          </a:p>
        </p:txBody>
      </p:sp>
      <p:sp>
        <p:nvSpPr>
          <p:cNvPr id="2" name="Rectangle 1"/>
          <p:cNvSpPr/>
          <p:nvPr/>
        </p:nvSpPr>
        <p:spPr>
          <a:xfrm>
            <a:off x="3427802" y="394454"/>
            <a:ext cx="5548891" cy="523220"/>
          </a:xfrm>
          <a:prstGeom prst="rect">
            <a:avLst/>
          </a:prstGeom>
        </p:spPr>
        <p:txBody>
          <a:bodyPr wrap="none">
            <a:spAutoFit/>
          </a:bodyPr>
          <a:lstStyle/>
          <a:p>
            <a:r>
              <a:rPr lang="en-US" sz="2800" b="1" dirty="0">
                <a:solidFill>
                  <a:schemeClr val="bg1"/>
                </a:solidFill>
              </a:rPr>
              <a:t>W</a:t>
            </a:r>
            <a:r>
              <a:rPr lang="en-US" sz="2800" b="1" dirty="0" smtClean="0">
                <a:solidFill>
                  <a:schemeClr val="bg1"/>
                </a:solidFill>
              </a:rPr>
              <a:t>atching Our Congregational </a:t>
            </a:r>
            <a:r>
              <a:rPr lang="en-US" sz="2800" b="1" dirty="0" err="1" smtClean="0">
                <a:solidFill>
                  <a:schemeClr val="bg1"/>
                </a:solidFill>
              </a:rPr>
              <a:t>Salat</a:t>
            </a:r>
            <a:r>
              <a:rPr lang="en-US" sz="2800" b="1" dirty="0" smtClean="0">
                <a:solidFill>
                  <a:schemeClr val="bg1"/>
                </a:solidFill>
              </a:rPr>
              <a:t>!</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173949" y="398561"/>
            <a:ext cx="4067396" cy="523220"/>
          </a:xfrm>
          <a:prstGeom prst="rect">
            <a:avLst/>
          </a:prstGeom>
        </p:spPr>
        <p:txBody>
          <a:bodyPr wrap="none" anchor="ctr">
            <a:spAutoFit/>
          </a:bodyPr>
          <a:lstStyle/>
          <a:p>
            <a:pPr algn="ctr"/>
            <a:r>
              <a:rPr lang="en-US" sz="2800" b="1" dirty="0" smtClean="0">
                <a:solidFill>
                  <a:schemeClr val="bg1"/>
                </a:solidFill>
              </a:rPr>
              <a:t>Moral Training of Children</a:t>
            </a:r>
            <a:endParaRPr lang="en-US" sz="28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579" y="1001085"/>
            <a:ext cx="3194463" cy="5152360"/>
          </a:xfrm>
          <a:prstGeom prst="rect">
            <a:avLst/>
          </a:prstGeom>
        </p:spPr>
      </p:pic>
      <p:sp>
        <p:nvSpPr>
          <p:cNvPr id="2" name="Slide Number Placeholder 1"/>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alislam.org/quran/search2/verses/020-1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0586" y="2268876"/>
            <a:ext cx="35433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0938" y="2166135"/>
            <a:ext cx="3970962" cy="2308324"/>
          </a:xfrm>
          <a:prstGeom prst="rect">
            <a:avLst/>
          </a:prstGeom>
        </p:spPr>
        <p:txBody>
          <a:bodyPr wrap="square">
            <a:spAutoFit/>
          </a:bodyPr>
          <a:lstStyle/>
          <a:p>
            <a:r>
              <a:rPr lang="en-US" sz="2400" b="1" dirty="0">
                <a:solidFill>
                  <a:srgbClr val="000000"/>
                </a:solidFill>
              </a:rPr>
              <a:t>[20:133] And enjoin Prayer on thy people, and be constant therein. We ask thee not for provision; it is We that provide for thee. And the end is for righteousness.</a:t>
            </a:r>
            <a:endParaRPr lang="en-US" sz="2400" b="1" dirty="0"/>
          </a:p>
        </p:txBody>
      </p:sp>
      <p:sp>
        <p:nvSpPr>
          <p:cNvPr id="7" name="TextBox 6"/>
          <p:cNvSpPr txBox="1"/>
          <p:nvPr/>
        </p:nvSpPr>
        <p:spPr>
          <a:xfrm>
            <a:off x="4950586" y="1360120"/>
            <a:ext cx="3842535" cy="400110"/>
          </a:xfrm>
          <a:prstGeom prst="rect">
            <a:avLst/>
          </a:prstGeom>
          <a:noFill/>
        </p:spPr>
        <p:txBody>
          <a:bodyPr wrap="square" rtlCol="0">
            <a:spAutoFit/>
          </a:bodyPr>
          <a:lstStyle/>
          <a:p>
            <a:r>
              <a:rPr lang="en-US" sz="2000" dirty="0" smtClean="0"/>
              <a:t>Click      to listen the recitation</a:t>
            </a:r>
            <a:endParaRPr lang="en-US" sz="2000" dirty="0"/>
          </a:p>
        </p:txBody>
      </p:sp>
      <p:pic>
        <p:nvPicPr>
          <p:cNvPr id="8" name="20_1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1">
                <a:tint val="45000"/>
                <a:satMod val="400000"/>
              </a:schemeClr>
            </a:duotone>
          </a:blip>
          <a:stretch>
            <a:fillRect/>
          </a:stretch>
        </p:blipFill>
        <p:spPr>
          <a:xfrm>
            <a:off x="5548931" y="1455541"/>
            <a:ext cx="304689" cy="304689"/>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551" y="1321610"/>
            <a:ext cx="3976064" cy="3075729"/>
          </a:xfrm>
        </p:spPr>
        <p:txBody>
          <a:bodyPr anchor="ctr">
            <a:noAutofit/>
          </a:bodyPr>
          <a:lstStyle/>
          <a:p>
            <a:pPr marL="0" indent="0" algn="ctr">
              <a:buNone/>
            </a:pPr>
            <a:r>
              <a:rPr lang="en-US" sz="4000" b="1" dirty="0" smtClean="0"/>
              <a:t>What does it mean to constantly remind your family for Prayers?</a:t>
            </a:r>
            <a:endParaRPr lang="en-US" sz="4000" b="1" dirty="0"/>
          </a:p>
        </p:txBody>
      </p:sp>
      <p:sp>
        <p:nvSpPr>
          <p:cNvPr id="6" name="TextBox 5"/>
          <p:cNvSpPr txBox="1"/>
          <p:nvPr/>
        </p:nvSpPr>
        <p:spPr>
          <a:xfrm>
            <a:off x="67758" y="4793109"/>
            <a:ext cx="4468616" cy="646331"/>
          </a:xfrm>
          <a:prstGeom prst="rect">
            <a:avLst/>
          </a:prstGeom>
          <a:noFill/>
        </p:spPr>
        <p:txBody>
          <a:bodyPr wrap="square" rtlCol="0">
            <a:spAutoFit/>
          </a:bodyPr>
          <a:lstStyle/>
          <a:p>
            <a:pPr algn="ctr"/>
            <a:r>
              <a:rPr lang="en-US" sz="3600" i="1" dirty="0" smtClean="0"/>
              <a:t>Share your thoughts!</a:t>
            </a:r>
            <a:endParaRPr lang="en-US" sz="36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2614" y="982905"/>
            <a:ext cx="4577755" cy="5097262"/>
          </a:xfrm>
          <a:prstGeom prst="rect">
            <a:avLst/>
          </a:prstGeom>
        </p:spPr>
      </p:pic>
      <p:sp>
        <p:nvSpPr>
          <p:cNvPr id="2" name="Slide Number Placeholder 1"/>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90419" y="1316196"/>
            <a:ext cx="8609744" cy="4893647"/>
          </a:xfrm>
          <a:prstGeom prst="rect">
            <a:avLst/>
          </a:prstGeom>
        </p:spPr>
        <p:txBody>
          <a:bodyPr wrap="square">
            <a:spAutoFit/>
          </a:bodyPr>
          <a:lstStyle/>
          <a:p>
            <a:r>
              <a:rPr lang="en-US" sz="2400" b="1" dirty="0" smtClean="0"/>
              <a:t>Hazrat </a:t>
            </a:r>
            <a:r>
              <a:rPr lang="en-US" sz="2400" b="1" dirty="0"/>
              <a:t>Musleh </a:t>
            </a:r>
            <a:r>
              <a:rPr lang="en-US" sz="2400" b="1" dirty="0" err="1" smtClean="0"/>
              <a:t>Mau’ud</a:t>
            </a:r>
            <a:r>
              <a:rPr lang="en-US" sz="2400" b="1" dirty="0" smtClean="0"/>
              <a:t> </a:t>
            </a:r>
            <a:r>
              <a:rPr lang="en-US" sz="2400" b="1" dirty="0"/>
              <a:t>(</a:t>
            </a:r>
            <a:r>
              <a:rPr lang="en-US" sz="2400" b="1" dirty="0" err="1"/>
              <a:t>ra</a:t>
            </a:r>
            <a:r>
              <a:rPr lang="en-US" sz="2400" b="1" dirty="0"/>
              <a:t>) said: </a:t>
            </a:r>
            <a:r>
              <a:rPr lang="en-US" sz="2400" b="1" dirty="0" smtClean="0"/>
              <a:t>“Congregational Prayer—in </a:t>
            </a:r>
            <a:r>
              <a:rPr lang="en-US" sz="2400" b="1" dirty="0"/>
              <a:t>my view—is the most important intervention to teach children good morals and habits. Children should </a:t>
            </a:r>
            <a:r>
              <a:rPr lang="en-US" sz="2400" b="1" dirty="0" smtClean="0"/>
              <a:t>be </a:t>
            </a:r>
            <a:r>
              <a:rPr lang="en-US" sz="2400" b="1" dirty="0"/>
              <a:t>trained to offer </a:t>
            </a:r>
            <a:r>
              <a:rPr lang="en-US" sz="2400" b="1" dirty="0" err="1"/>
              <a:t>S</a:t>
            </a:r>
            <a:r>
              <a:rPr lang="en-US" sz="2400" b="1" dirty="0" err="1" smtClean="0"/>
              <a:t>alat</a:t>
            </a:r>
            <a:r>
              <a:rPr lang="en-US" sz="2400" b="1" dirty="0" smtClean="0"/>
              <a:t> </a:t>
            </a:r>
            <a:r>
              <a:rPr lang="en-US" sz="2400" b="1" dirty="0"/>
              <a:t>in congregation. In my view, there is no bigger enemy of a child than those parents who do not inculcate the habit of offering congregational </a:t>
            </a:r>
            <a:r>
              <a:rPr lang="en-US" sz="2400" b="1" dirty="0" smtClean="0"/>
              <a:t>Prayer </a:t>
            </a:r>
            <a:r>
              <a:rPr lang="en-US" sz="2400" b="1" dirty="0"/>
              <a:t>in their children. While a grown up who fails to offer congregational S</a:t>
            </a:r>
            <a:r>
              <a:rPr lang="en-US" sz="2400" b="1" dirty="0" smtClean="0"/>
              <a:t>alat </a:t>
            </a:r>
            <a:r>
              <a:rPr lang="en-US" sz="2400" b="1" dirty="0"/>
              <a:t>is a hypocrite, parents who </a:t>
            </a:r>
            <a:r>
              <a:rPr lang="en-US" sz="2400" b="1" dirty="0" smtClean="0"/>
              <a:t>don’t </a:t>
            </a:r>
            <a:r>
              <a:rPr lang="en-US" sz="2400" b="1" dirty="0"/>
              <a:t>inculcate this habit in their children are their murderers. </a:t>
            </a:r>
            <a:r>
              <a:rPr lang="en-US" sz="2400" b="1" dirty="0" smtClean="0"/>
              <a:t>It is </a:t>
            </a:r>
            <a:r>
              <a:rPr lang="en-US" sz="2400" b="1" dirty="0"/>
              <a:t>impossible for a child to sustain irreparable moral damage if parents help them develop a habit of offering </a:t>
            </a:r>
            <a:r>
              <a:rPr lang="en-US" sz="2400" b="1" dirty="0" smtClean="0"/>
              <a:t>Prayers </a:t>
            </a:r>
            <a:r>
              <a:rPr lang="en-US" sz="2400" b="1" dirty="0"/>
              <a:t>in congregation</a:t>
            </a:r>
            <a:r>
              <a:rPr lang="en-US" sz="2400" b="1" dirty="0" smtClean="0"/>
              <a:t>.”</a:t>
            </a:r>
          </a:p>
          <a:p>
            <a:endParaRPr lang="en-US" sz="2400" b="1" dirty="0"/>
          </a:p>
          <a:p>
            <a:pPr algn="r"/>
            <a:r>
              <a:rPr lang="en-US" sz="2400" i="1" dirty="0" err="1" smtClean="0"/>
              <a:t>Nazarat</a:t>
            </a:r>
            <a:r>
              <a:rPr lang="en-US" sz="2400" i="1" dirty="0"/>
              <a:t> </a:t>
            </a:r>
            <a:r>
              <a:rPr lang="en-US" sz="2400" i="1" dirty="0" err="1" smtClean="0"/>
              <a:t>Islah</a:t>
            </a:r>
            <a:r>
              <a:rPr lang="en-US" sz="2400" i="1" dirty="0" smtClean="0"/>
              <a:t>-o-</a:t>
            </a:r>
            <a:r>
              <a:rPr lang="en-US" sz="2400" i="1" dirty="0" err="1" smtClean="0"/>
              <a:t>Irshad</a:t>
            </a:r>
            <a:endParaRPr lang="en-US" sz="1400" i="1" dirty="0"/>
          </a:p>
        </p:txBody>
      </p:sp>
      <p:sp>
        <p:nvSpPr>
          <p:cNvPr id="5" name="TextBox 4"/>
          <p:cNvSpPr txBox="1"/>
          <p:nvPr/>
        </p:nvSpPr>
        <p:spPr>
          <a:xfrm>
            <a:off x="4160242" y="508941"/>
            <a:ext cx="4675960" cy="400110"/>
          </a:xfrm>
          <a:prstGeom prst="rect">
            <a:avLst/>
          </a:prstGeom>
          <a:noFill/>
        </p:spPr>
        <p:txBody>
          <a:bodyPr wrap="none" rtlCol="0">
            <a:spAutoFit/>
          </a:bodyPr>
          <a:lstStyle/>
          <a:p>
            <a:r>
              <a:rPr lang="en-US" sz="2000" b="1" dirty="0" smtClean="0">
                <a:solidFill>
                  <a:schemeClr val="bg1"/>
                </a:solidFill>
              </a:rPr>
              <a:t>Guidance from Hazrat Musleh </a:t>
            </a:r>
            <a:r>
              <a:rPr lang="en-US" sz="2000" b="1" dirty="0" err="1" smtClean="0">
                <a:solidFill>
                  <a:schemeClr val="bg1"/>
                </a:solidFill>
              </a:rPr>
              <a:t>Mau’ud</a:t>
            </a:r>
            <a:r>
              <a:rPr lang="en-US" sz="2000" b="1" dirty="0" smtClean="0">
                <a:solidFill>
                  <a:schemeClr val="bg1"/>
                </a:solidFill>
              </a:rPr>
              <a:t> (</a:t>
            </a:r>
            <a:r>
              <a:rPr lang="en-US" sz="2000" b="1" dirty="0" err="1" smtClean="0">
                <a:solidFill>
                  <a:schemeClr val="bg1"/>
                </a:solidFill>
              </a:rPr>
              <a:t>ra</a:t>
            </a:r>
            <a:r>
              <a:rPr lang="en-US" sz="2000" b="1" dirty="0" smtClean="0">
                <a:solidFill>
                  <a:schemeClr val="bg1"/>
                </a:solidFill>
              </a:rPr>
              <a:t>)</a:t>
            </a:r>
            <a:endParaRPr lang="en-US" sz="20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29406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015135"/>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21803" y="1267214"/>
            <a:ext cx="4922197" cy="4154984"/>
          </a:xfrm>
          <a:prstGeom prst="rect">
            <a:avLst/>
          </a:prstGeom>
          <a:noFill/>
        </p:spPr>
        <p:txBody>
          <a:bodyPr wrap="square" rtlCol="0">
            <a:spAutoFit/>
          </a:bodyPr>
          <a:lstStyle/>
          <a:p>
            <a:pPr lvl="0"/>
            <a:r>
              <a:rPr lang="en-US" sz="2400" dirty="0" smtClean="0"/>
              <a:t>After school and baseball practice (Thursday), your son comes home tired and exhausted. Along with a lot of homework, he laments that he has a big paper due for History on Friday, a class where he is running a C. This Saturday, he must also participate in the </a:t>
            </a:r>
            <a:r>
              <a:rPr lang="en-US" sz="2400" dirty="0" err="1" smtClean="0"/>
              <a:t>Waqfe</a:t>
            </a:r>
            <a:r>
              <a:rPr lang="en-US" sz="2400" dirty="0" smtClean="0"/>
              <a:t> Nau Ijtima, for which he still has to memorize a </a:t>
            </a:r>
            <a:r>
              <a:rPr lang="en-US" sz="2400" dirty="0" err="1"/>
              <a:t>R</a:t>
            </a:r>
            <a:r>
              <a:rPr lang="en-US" sz="2400" dirty="0" err="1" smtClean="0"/>
              <a:t>uku</a:t>
            </a:r>
            <a:r>
              <a:rPr lang="en-US" sz="2400" dirty="0" smtClean="0"/>
              <a:t> of Surah Al-</a:t>
            </a:r>
            <a:r>
              <a:rPr lang="en-US" sz="2400" dirty="0" err="1" smtClean="0"/>
              <a:t>Kahf</a:t>
            </a:r>
            <a:r>
              <a:rPr lang="en-US" sz="2400" dirty="0" smtClean="0"/>
              <a:t>. How would you help him prioritize his Thursday evening?</a:t>
            </a:r>
            <a:endParaRPr lang="en-US" sz="2400" dirty="0"/>
          </a:p>
        </p:txBody>
      </p:sp>
      <p:sp>
        <p:nvSpPr>
          <p:cNvPr id="4" name="TextBox 3"/>
          <p:cNvSpPr txBox="1"/>
          <p:nvPr/>
        </p:nvSpPr>
        <p:spPr>
          <a:xfrm>
            <a:off x="262040" y="1267214"/>
            <a:ext cx="2915857" cy="769441"/>
          </a:xfrm>
          <a:prstGeom prst="rect">
            <a:avLst/>
          </a:prstGeom>
          <a:noFill/>
        </p:spPr>
        <p:txBody>
          <a:bodyPr wrap="none" rtlCol="0">
            <a:spAutoFit/>
          </a:bodyPr>
          <a:lstStyle/>
          <a:p>
            <a:r>
              <a:rPr lang="en-US" sz="4400" b="1" dirty="0" smtClean="0"/>
              <a:t>Discussion I</a:t>
            </a:r>
            <a:endParaRPr lang="en-US" sz="4400" b="1" dirty="0"/>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1229"/>
          <a:stretch/>
        </p:blipFill>
        <p:spPr>
          <a:xfrm>
            <a:off x="418460" y="2288733"/>
            <a:ext cx="3227108" cy="3519407"/>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9473</TotalTime>
  <Words>2389</Words>
  <Application>Microsoft Office PowerPoint</Application>
  <PresentationFormat>On-screen Show (4:3)</PresentationFormat>
  <Paragraphs>181</Paragraphs>
  <Slides>27</Slides>
  <Notes>16</Notes>
  <HiddenSlides>0</HiddenSlides>
  <MMClips>2</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Improve?</vt:lpstr>
      <vt:lpstr>Health Topic: Healthy vision</vt:lpstr>
      <vt:lpstr>Is it Just part of growing up?</vt:lpstr>
      <vt:lpstr>Common Age-related Eye Diseases</vt:lpstr>
      <vt:lpstr>How to Maintain Healthy Vision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224</cp:revision>
  <dcterms:created xsi:type="dcterms:W3CDTF">2015-11-01T03:33:14Z</dcterms:created>
  <dcterms:modified xsi:type="dcterms:W3CDTF">2016-06-05T01:15:06Z</dcterms:modified>
</cp:coreProperties>
</file>